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3" r:id="rId2"/>
  </p:sldMasterIdLst>
  <p:notesMasterIdLst>
    <p:notesMasterId r:id="rId71"/>
  </p:notesMasterIdLst>
  <p:sldIdLst>
    <p:sldId id="308" r:id="rId3"/>
    <p:sldId id="352" r:id="rId4"/>
    <p:sldId id="551" r:id="rId5"/>
    <p:sldId id="466" r:id="rId6"/>
    <p:sldId id="493" r:id="rId7"/>
    <p:sldId id="494" r:id="rId8"/>
    <p:sldId id="495" r:id="rId9"/>
    <p:sldId id="496" r:id="rId10"/>
    <p:sldId id="497" r:id="rId11"/>
    <p:sldId id="498" r:id="rId12"/>
    <p:sldId id="552" r:id="rId13"/>
    <p:sldId id="499" r:id="rId14"/>
    <p:sldId id="500" r:id="rId15"/>
    <p:sldId id="501" r:id="rId16"/>
    <p:sldId id="502" r:id="rId17"/>
    <p:sldId id="553" r:id="rId18"/>
    <p:sldId id="503" r:id="rId19"/>
    <p:sldId id="504" r:id="rId20"/>
    <p:sldId id="505" r:id="rId21"/>
    <p:sldId id="555" r:id="rId22"/>
    <p:sldId id="506" r:id="rId23"/>
    <p:sldId id="507" r:id="rId24"/>
    <p:sldId id="556" r:id="rId25"/>
    <p:sldId id="509" r:id="rId26"/>
    <p:sldId id="557" r:id="rId27"/>
    <p:sldId id="508" r:id="rId28"/>
    <p:sldId id="558" r:id="rId29"/>
    <p:sldId id="510" r:id="rId30"/>
    <p:sldId id="559" r:id="rId31"/>
    <p:sldId id="511" r:id="rId32"/>
    <p:sldId id="512" r:id="rId33"/>
    <p:sldId id="560" r:id="rId34"/>
    <p:sldId id="514" r:id="rId35"/>
    <p:sldId id="561" r:id="rId36"/>
    <p:sldId id="513" r:id="rId37"/>
    <p:sldId id="515" r:id="rId38"/>
    <p:sldId id="516" r:id="rId39"/>
    <p:sldId id="517" r:id="rId40"/>
    <p:sldId id="518" r:id="rId41"/>
    <p:sldId id="562" r:id="rId42"/>
    <p:sldId id="519" r:id="rId43"/>
    <p:sldId id="520" r:id="rId44"/>
    <p:sldId id="522" r:id="rId45"/>
    <p:sldId id="563" r:id="rId46"/>
    <p:sldId id="523" r:id="rId47"/>
    <p:sldId id="564" r:id="rId48"/>
    <p:sldId id="524" r:id="rId49"/>
    <p:sldId id="525" r:id="rId50"/>
    <p:sldId id="565" r:id="rId51"/>
    <p:sldId id="526" r:id="rId52"/>
    <p:sldId id="527" r:id="rId53"/>
    <p:sldId id="528" r:id="rId54"/>
    <p:sldId id="567" r:id="rId55"/>
    <p:sldId id="530" r:id="rId56"/>
    <p:sldId id="531" r:id="rId57"/>
    <p:sldId id="532" r:id="rId58"/>
    <p:sldId id="533" r:id="rId59"/>
    <p:sldId id="534" r:id="rId60"/>
    <p:sldId id="535" r:id="rId61"/>
    <p:sldId id="536" r:id="rId62"/>
    <p:sldId id="537" r:id="rId63"/>
    <p:sldId id="538" r:id="rId64"/>
    <p:sldId id="568" r:id="rId65"/>
    <p:sldId id="539" r:id="rId66"/>
    <p:sldId id="541" r:id="rId67"/>
    <p:sldId id="540" r:id="rId68"/>
    <p:sldId id="569" r:id="rId69"/>
    <p:sldId id="358" r:id="rId70"/>
  </p:sldIdLst>
  <p:sldSz cx="12192000" cy="6858000"/>
  <p:notesSz cx="6858000" cy="9144000"/>
  <p:embeddedFontLst>
    <p:embeddedFont>
      <p:font typeface="Wingdings 3" panose="05040102010807070707" pitchFamily="18" charset="2"/>
      <p:regular r:id="rId72"/>
    </p:embeddedFont>
    <p:embeddedFont>
      <p:font typeface="Wingdings 2" panose="05020102010507070707" pitchFamily="18" charset="2"/>
      <p:regular r:id="rId73"/>
    </p:embeddedFont>
    <p:embeddedFont>
      <p:font typeface="Roboto Condensed" panose="02000000000000000000" pitchFamily="2" charset="0"/>
      <p:regular r:id="rId74"/>
      <p:bold r:id="rId75"/>
      <p:italic r:id="rId76"/>
      <p:boldItalic r:id="rId77"/>
    </p:embeddedFont>
    <p:embeddedFont>
      <p:font typeface="Calibri" panose="020F0502020204030204" pitchFamily="34" charset="0"/>
      <p:regular r:id="rId78"/>
      <p:bold r:id="rId79"/>
      <p:italic r:id="rId80"/>
      <p:boldItalic r:id="rId81"/>
    </p:embeddedFont>
    <p:embeddedFont>
      <p:font typeface="Segoe UI Black" panose="020B0A02040204020203" pitchFamily="34" charset="0"/>
      <p:bold r:id="rId82"/>
      <p:boldItalic r:id="rId83"/>
    </p:embeddedFont>
    <p:embeddedFont>
      <p:font typeface="Consolas" panose="020B0609020204030204" pitchFamily="49" charset="0"/>
      <p:regular r:id="rId84"/>
      <p:bold r:id="rId85"/>
      <p:italic r:id="rId86"/>
      <p:boldItalic r:id="rId87"/>
    </p:embeddedFont>
    <p:embeddedFont>
      <p:font typeface="Roboto Condensed Light" panose="02000000000000000000" pitchFamily="2" charset="0"/>
      <p:regular r:id="rId88"/>
      <p:italic r:id="rId89"/>
    </p:embeddedFont>
    <p:embeddedFont>
      <p:font typeface="Menlo" panose="020B0604020202020204" charset="0"/>
      <p:regular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Urkia9UnW/N6wt2zT6ezzw==" hashData="Qae3wHzecn45KpMfM3EcIgUMuN/4/RVEZ5RHGXagZvw+fhlUqfwBwAXlb9Dviu5pRlHtKNDyqoMCLjeo7g5IWw=="/>
  <p:extLst>
    <p:ext uri="{521415D9-36F7-43E2-AB2F-B90AF26B5E84}">
      <p14:sectionLst xmlns:p14="http://schemas.microsoft.com/office/powerpoint/2010/main">
        <p14:section name="Introduction to Python" id="{3BA954B1-AD8B-4070-98C5-D8A2F539ABD5}">
          <p14:sldIdLst>
            <p14:sldId id="308"/>
          </p14:sldIdLst>
        </p14:section>
        <p14:section name="Outline" id="{95B31E79-ED5A-4CF3-A7C0-D0B6CF9BDE92}">
          <p14:sldIdLst>
            <p14:sldId id="352"/>
          </p14:sldIdLst>
        </p14:section>
        <p14:section name="Introduction" id="{07752102-ED0C-4678-B8BC-F07EFDB01E83}">
          <p14:sldIdLst>
            <p14:sldId id="551"/>
            <p14:sldId id="466"/>
            <p14:sldId id="493"/>
            <p14:sldId id="494"/>
            <p14:sldId id="495"/>
            <p14:sldId id="496"/>
            <p14:sldId id="497"/>
          </p14:sldIdLst>
        </p14:section>
        <p14:section name="Application of python" id="{9D6430E5-0072-4FF2-8314-27DB9991F6F6}">
          <p14:sldIdLst>
            <p14:sldId id="498"/>
          </p14:sldIdLst>
        </p14:section>
        <p14:section name="Advantages of python" id="{8CAE40C2-2322-4388-9917-75FB982CE2AF}">
          <p14:sldIdLst>
            <p14:sldId id="552"/>
            <p14:sldId id="499"/>
            <p14:sldId id="500"/>
            <p14:sldId id="501"/>
            <p14:sldId id="502"/>
          </p14:sldIdLst>
        </p14:section>
        <p14:section name="Disadvantages of python" id="{9A440CD1-DA77-4F06-B672-D6C1E00E4A08}">
          <p14:sldIdLst>
            <p14:sldId id="553"/>
            <p14:sldId id="503"/>
            <p14:sldId id="504"/>
            <p14:sldId id="505"/>
          </p14:sldIdLst>
        </p14:section>
        <p14:section name="Installing Python" id="{47BB6885-652D-4FE3-B830-045F386E25AD}">
          <p14:sldIdLst>
            <p14:sldId id="555"/>
            <p14:sldId id="506"/>
            <p14:sldId id="507"/>
          </p14:sldIdLst>
        </p14:section>
        <p14:section name="Program Structure" id="{5F9BC2F3-228F-4AC5-BC17-653EC70CB0C1}">
          <p14:sldIdLst>
            <p14:sldId id="556"/>
            <p14:sldId id="509"/>
          </p14:sldIdLst>
        </p14:section>
        <p14:section name="UI &amp; IDE" id="{40D1B0FF-6BE4-4CF9-80BB-2AA905685BDE}">
          <p14:sldIdLst>
            <p14:sldId id="557"/>
            <p14:sldId id="508"/>
          </p14:sldIdLst>
        </p14:section>
        <p14:section name="Indentation &amp; Comments" id="{554C99D0-AA18-47EB-88A2-600F1AAFA653}">
          <p14:sldIdLst>
            <p14:sldId id="558"/>
            <p14:sldId id="510"/>
            <p14:sldId id="559"/>
            <p14:sldId id="511"/>
            <p14:sldId id="512"/>
          </p14:sldIdLst>
        </p14:section>
        <p14:section name="Reading Input, Print Output" id="{45B12050-C648-4A03-B349-3389CB996688}">
          <p14:sldIdLst>
            <p14:sldId id="560"/>
            <p14:sldId id="514"/>
            <p14:sldId id="561"/>
            <p14:sldId id="513"/>
            <p14:sldId id="515"/>
          </p14:sldIdLst>
        </p14:section>
        <p14:section name="Example of python program" id="{9AE478EE-EE9A-4E76-8DA1-7AE8492605C6}">
          <p14:sldIdLst>
            <p14:sldId id="516"/>
            <p14:sldId id="517"/>
            <p14:sldId id="518"/>
          </p14:sldIdLst>
        </p14:section>
        <p14:section name="Data types,Tokens &amp; Variable" id="{7FDCB98E-0150-425A-9B59-160C94D44ACA}">
          <p14:sldIdLst>
            <p14:sldId id="562"/>
            <p14:sldId id="519"/>
            <p14:sldId id="520"/>
            <p14:sldId id="522"/>
            <p14:sldId id="563"/>
            <p14:sldId id="523"/>
            <p14:sldId id="564"/>
            <p14:sldId id="524"/>
            <p14:sldId id="525"/>
          </p14:sldIdLst>
        </p14:section>
        <p14:section name="Number, Boolean, String" id="{3117E90B-158C-40EF-8629-254D50DBFF27}">
          <p14:sldIdLst>
            <p14:sldId id="565"/>
            <p14:sldId id="526"/>
            <p14:sldId id="527"/>
            <p14:sldId id="528"/>
          </p14:sldIdLst>
        </p14:section>
        <p14:section name="Operators" id="{6FD48474-1923-43EA-9328-9E862FFD0901}">
          <p14:sldIdLst>
            <p14:sldId id="567"/>
            <p14:sldId id="530"/>
            <p14:sldId id="531"/>
            <p14:sldId id="532"/>
            <p14:sldId id="533"/>
            <p14:sldId id="534"/>
            <p14:sldId id="535"/>
            <p14:sldId id="536"/>
            <p14:sldId id="537"/>
            <p14:sldId id="538"/>
          </p14:sldIdLst>
        </p14:section>
        <p14:section name="Type Conversions" id="{9757157A-1EAC-463A-9802-71F1F5E87971}">
          <p14:sldIdLst>
            <p14:sldId id="568"/>
            <p14:sldId id="539"/>
            <p14:sldId id="541"/>
            <p14:sldId id="540"/>
            <p14:sldId id="569"/>
            <p14:sldId id="3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C62827"/>
    <a:srgbClr val="B71B1C"/>
    <a:srgbClr val="ED524F"/>
    <a:srgbClr val="301B92"/>
    <a:srgbClr val="673BB7"/>
    <a:srgbClr val="607D8B"/>
    <a:srgbClr val="F54337"/>
    <a:srgbClr val="D81A60"/>
    <a:srgbClr val="890E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3.xml"/><Relationship Id="rId90" Type="http://schemas.openxmlformats.org/officeDocument/2006/relationships/font" Target="fonts/font1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5.fntdata"/><Relationship Id="rId7" Type="http://schemas.openxmlformats.org/officeDocument/2006/relationships/slide" Target="slides/slide5.xml"/><Relationship Id="rId71" Type="http://schemas.openxmlformats.org/officeDocument/2006/relationships/notesMaster" Target="notesMasters/notesMaster1.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6.fntdata"/><Relationship Id="rId61" Type="http://schemas.openxmlformats.org/officeDocument/2006/relationships/slide" Target="slides/slide59.xml"/><Relationship Id="rId82"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F596D5-EC71-45EB-9FA3-239E1A53775A}" type="doc">
      <dgm:prSet loTypeId="urn:microsoft.com/office/officeart/2005/8/layout/orgChart1" loCatId="hierarchy" qsTypeId="urn:microsoft.com/office/officeart/2005/8/quickstyle/3d1" qsCatId="3D" csTypeId="urn:microsoft.com/office/officeart/2005/8/colors/colorful5" csCatId="colorful" phldr="1"/>
      <dgm:spPr/>
      <dgm:t>
        <a:bodyPr/>
        <a:lstStyle/>
        <a:p>
          <a:endParaRPr lang="en-IN"/>
        </a:p>
      </dgm:t>
    </dgm:pt>
    <dgm:pt modelId="{3B537F7C-3D6D-4B7A-9A89-E38A1B0C92A7}">
      <dgm:prSet phldrT="[Text]"/>
      <dgm:spPr/>
      <dgm:t>
        <a:bodyPr/>
        <a:lstStyle/>
        <a:p>
          <a:r>
            <a:rPr lang="en-US" dirty="0"/>
            <a:t>Tokens</a:t>
          </a:r>
          <a:endParaRPr lang="en-IN" dirty="0"/>
        </a:p>
      </dgm:t>
    </dgm:pt>
    <dgm:pt modelId="{6FA26CEC-53BF-4871-A327-6AEC054049AC}" type="parTrans" cxnId="{4B962403-B5AD-45A5-B542-D79E7E421607}">
      <dgm:prSet/>
      <dgm:spPr/>
      <dgm:t>
        <a:bodyPr/>
        <a:lstStyle/>
        <a:p>
          <a:endParaRPr lang="en-IN"/>
        </a:p>
      </dgm:t>
    </dgm:pt>
    <dgm:pt modelId="{DA5F25E7-C1BF-415B-B617-3B59559AC352}" type="sibTrans" cxnId="{4B962403-B5AD-45A5-B542-D79E7E421607}">
      <dgm:prSet/>
      <dgm:spPr/>
      <dgm:t>
        <a:bodyPr/>
        <a:lstStyle/>
        <a:p>
          <a:endParaRPr lang="en-IN"/>
        </a:p>
      </dgm:t>
    </dgm:pt>
    <dgm:pt modelId="{E00DA9FA-24BF-4DD1-8F96-14C252476AF8}">
      <dgm:prSet phldrT="[Text]"/>
      <dgm:spPr/>
      <dgm:t>
        <a:bodyPr/>
        <a:lstStyle/>
        <a:p>
          <a:r>
            <a:rPr lang="en-US" dirty="0"/>
            <a:t>Keywords</a:t>
          </a:r>
          <a:endParaRPr lang="en-IN" dirty="0"/>
        </a:p>
      </dgm:t>
    </dgm:pt>
    <dgm:pt modelId="{AA8CC2EE-2377-4D9B-B863-28EF45B5F396}" type="parTrans" cxnId="{D2093FF7-8B2E-4B9B-99B9-57BFF5859BA7}">
      <dgm:prSet/>
      <dgm:spPr/>
      <dgm:t>
        <a:bodyPr/>
        <a:lstStyle/>
        <a:p>
          <a:endParaRPr lang="en-IN"/>
        </a:p>
      </dgm:t>
    </dgm:pt>
    <dgm:pt modelId="{3C50D312-BA2A-4D2A-872F-CAA58EE21AC7}" type="sibTrans" cxnId="{D2093FF7-8B2E-4B9B-99B9-57BFF5859BA7}">
      <dgm:prSet/>
      <dgm:spPr/>
      <dgm:t>
        <a:bodyPr/>
        <a:lstStyle/>
        <a:p>
          <a:endParaRPr lang="en-IN"/>
        </a:p>
      </dgm:t>
    </dgm:pt>
    <dgm:pt modelId="{A2B6AD65-CE8D-4937-A506-515255D58BE7}">
      <dgm:prSet phldrT="[Text]"/>
      <dgm:spPr/>
      <dgm:t>
        <a:bodyPr/>
        <a:lstStyle/>
        <a:p>
          <a:r>
            <a:rPr lang="en-US" dirty="0"/>
            <a:t>Identifiers</a:t>
          </a:r>
          <a:endParaRPr lang="en-IN" dirty="0"/>
        </a:p>
      </dgm:t>
    </dgm:pt>
    <dgm:pt modelId="{AA2BCC27-1604-481B-AE9E-DA503E7B9717}" type="parTrans" cxnId="{9E806448-8A89-4AA0-A423-A4B3FECCA7F8}">
      <dgm:prSet/>
      <dgm:spPr/>
      <dgm:t>
        <a:bodyPr/>
        <a:lstStyle/>
        <a:p>
          <a:endParaRPr lang="en-IN"/>
        </a:p>
      </dgm:t>
    </dgm:pt>
    <dgm:pt modelId="{D7F7CFD2-46CA-4AA9-ADE5-05EB180CFC1E}" type="sibTrans" cxnId="{9E806448-8A89-4AA0-A423-A4B3FECCA7F8}">
      <dgm:prSet/>
      <dgm:spPr/>
      <dgm:t>
        <a:bodyPr/>
        <a:lstStyle/>
        <a:p>
          <a:endParaRPr lang="en-IN"/>
        </a:p>
      </dgm:t>
    </dgm:pt>
    <dgm:pt modelId="{1818B6D1-FCA5-4113-AA28-57B0E450C8FB}">
      <dgm:prSet phldrT="[Text]"/>
      <dgm:spPr/>
      <dgm:t>
        <a:bodyPr/>
        <a:lstStyle/>
        <a:p>
          <a:r>
            <a:rPr lang="en-US" dirty="0"/>
            <a:t>Literals</a:t>
          </a:r>
          <a:endParaRPr lang="en-IN" dirty="0"/>
        </a:p>
      </dgm:t>
    </dgm:pt>
    <dgm:pt modelId="{818CC436-440E-45A7-AE94-4E2396197B09}" type="parTrans" cxnId="{9935C495-F1B1-40BC-A041-06697002B469}">
      <dgm:prSet/>
      <dgm:spPr/>
      <dgm:t>
        <a:bodyPr/>
        <a:lstStyle/>
        <a:p>
          <a:endParaRPr lang="en-IN"/>
        </a:p>
      </dgm:t>
    </dgm:pt>
    <dgm:pt modelId="{1AEF8EB3-7C0B-4AC9-AB99-25A9FED523AC}" type="sibTrans" cxnId="{9935C495-F1B1-40BC-A041-06697002B469}">
      <dgm:prSet/>
      <dgm:spPr/>
      <dgm:t>
        <a:bodyPr/>
        <a:lstStyle/>
        <a:p>
          <a:endParaRPr lang="en-IN"/>
        </a:p>
      </dgm:t>
    </dgm:pt>
    <dgm:pt modelId="{34839A6D-3E84-4596-AB7D-014FC74297E7}">
      <dgm:prSet/>
      <dgm:spPr/>
      <dgm:t>
        <a:bodyPr/>
        <a:lstStyle/>
        <a:p>
          <a:r>
            <a:rPr lang="en-US" dirty="0"/>
            <a:t>Punctuators</a:t>
          </a:r>
          <a:endParaRPr lang="en-IN" dirty="0"/>
        </a:p>
      </dgm:t>
    </dgm:pt>
    <dgm:pt modelId="{F8108360-A3D4-4BF3-AE47-1EDB735EC103}" type="parTrans" cxnId="{261B5541-9F66-459D-A03F-0822340C2CB7}">
      <dgm:prSet/>
      <dgm:spPr/>
      <dgm:t>
        <a:bodyPr/>
        <a:lstStyle/>
        <a:p>
          <a:endParaRPr lang="en-IN"/>
        </a:p>
      </dgm:t>
    </dgm:pt>
    <dgm:pt modelId="{BB53656F-C561-402B-99FA-27B4CFE4A9CC}" type="sibTrans" cxnId="{261B5541-9F66-459D-A03F-0822340C2CB7}">
      <dgm:prSet/>
      <dgm:spPr/>
      <dgm:t>
        <a:bodyPr/>
        <a:lstStyle/>
        <a:p>
          <a:endParaRPr lang="en-IN"/>
        </a:p>
      </dgm:t>
    </dgm:pt>
    <dgm:pt modelId="{0E8E5814-341A-4449-887A-BA9DC98BACC7}">
      <dgm:prSet/>
      <dgm:spPr/>
      <dgm:t>
        <a:bodyPr/>
        <a:lstStyle/>
        <a:p>
          <a:r>
            <a:rPr lang="en-US" dirty="0"/>
            <a:t>Operators</a:t>
          </a:r>
          <a:endParaRPr lang="en-IN" dirty="0"/>
        </a:p>
      </dgm:t>
    </dgm:pt>
    <dgm:pt modelId="{AD8B228E-2D21-49BA-982F-1E62EF4D931E}" type="parTrans" cxnId="{6E8AEF80-573E-446D-AEA6-4474129607D6}">
      <dgm:prSet/>
      <dgm:spPr/>
      <dgm:t>
        <a:bodyPr/>
        <a:lstStyle/>
        <a:p>
          <a:endParaRPr lang="en-IN"/>
        </a:p>
      </dgm:t>
    </dgm:pt>
    <dgm:pt modelId="{D2F8C29F-4C4C-4FA2-8740-370D489FEDAB}" type="sibTrans" cxnId="{6E8AEF80-573E-446D-AEA6-4474129607D6}">
      <dgm:prSet/>
      <dgm:spPr/>
      <dgm:t>
        <a:bodyPr/>
        <a:lstStyle/>
        <a:p>
          <a:endParaRPr lang="en-IN"/>
        </a:p>
      </dgm:t>
    </dgm:pt>
    <dgm:pt modelId="{3EB2FF3F-34A4-44C6-9CC5-473B6326AC49}" type="pres">
      <dgm:prSet presAssocID="{82F596D5-EC71-45EB-9FA3-239E1A53775A}" presName="hierChild1" presStyleCnt="0">
        <dgm:presLayoutVars>
          <dgm:orgChart val="1"/>
          <dgm:chPref val="1"/>
          <dgm:dir/>
          <dgm:animOne val="branch"/>
          <dgm:animLvl val="lvl"/>
          <dgm:resizeHandles/>
        </dgm:presLayoutVars>
      </dgm:prSet>
      <dgm:spPr/>
      <dgm:t>
        <a:bodyPr/>
        <a:lstStyle/>
        <a:p>
          <a:endParaRPr lang="en-US"/>
        </a:p>
      </dgm:t>
    </dgm:pt>
    <dgm:pt modelId="{23B3262D-133F-4710-A0F1-17886EDAEC81}" type="pres">
      <dgm:prSet presAssocID="{3B537F7C-3D6D-4B7A-9A89-E38A1B0C92A7}" presName="hierRoot1" presStyleCnt="0">
        <dgm:presLayoutVars>
          <dgm:hierBranch val="init"/>
        </dgm:presLayoutVars>
      </dgm:prSet>
      <dgm:spPr/>
    </dgm:pt>
    <dgm:pt modelId="{BA8F80D1-03C8-4819-89EC-0963F7E584BA}" type="pres">
      <dgm:prSet presAssocID="{3B537F7C-3D6D-4B7A-9A89-E38A1B0C92A7}" presName="rootComposite1" presStyleCnt="0"/>
      <dgm:spPr/>
    </dgm:pt>
    <dgm:pt modelId="{703DAF5B-2A4F-45E2-8952-27569066D076}" type="pres">
      <dgm:prSet presAssocID="{3B537F7C-3D6D-4B7A-9A89-E38A1B0C92A7}" presName="rootText1" presStyleLbl="node0" presStyleIdx="0" presStyleCnt="1">
        <dgm:presLayoutVars>
          <dgm:chPref val="3"/>
        </dgm:presLayoutVars>
      </dgm:prSet>
      <dgm:spPr/>
      <dgm:t>
        <a:bodyPr/>
        <a:lstStyle/>
        <a:p>
          <a:endParaRPr lang="en-US"/>
        </a:p>
      </dgm:t>
    </dgm:pt>
    <dgm:pt modelId="{31053A10-B7FE-46A5-9531-7991DE12F521}" type="pres">
      <dgm:prSet presAssocID="{3B537F7C-3D6D-4B7A-9A89-E38A1B0C92A7}" presName="rootConnector1" presStyleLbl="node1" presStyleIdx="0" presStyleCnt="0"/>
      <dgm:spPr/>
      <dgm:t>
        <a:bodyPr/>
        <a:lstStyle/>
        <a:p>
          <a:endParaRPr lang="en-US"/>
        </a:p>
      </dgm:t>
    </dgm:pt>
    <dgm:pt modelId="{AA523E2E-D7F1-4204-B740-E4351C474EBB}" type="pres">
      <dgm:prSet presAssocID="{3B537F7C-3D6D-4B7A-9A89-E38A1B0C92A7}" presName="hierChild2" presStyleCnt="0"/>
      <dgm:spPr/>
    </dgm:pt>
    <dgm:pt modelId="{779DC5BC-2AFA-4FDB-8C87-BCEAD7428433}" type="pres">
      <dgm:prSet presAssocID="{AA8CC2EE-2377-4D9B-B863-28EF45B5F396}" presName="Name37" presStyleLbl="parChTrans1D2" presStyleIdx="0" presStyleCnt="5"/>
      <dgm:spPr/>
      <dgm:t>
        <a:bodyPr/>
        <a:lstStyle/>
        <a:p>
          <a:endParaRPr lang="en-US"/>
        </a:p>
      </dgm:t>
    </dgm:pt>
    <dgm:pt modelId="{518E7CA1-3BC6-46AA-AE09-9ED6A0DCDC1E}" type="pres">
      <dgm:prSet presAssocID="{E00DA9FA-24BF-4DD1-8F96-14C252476AF8}" presName="hierRoot2" presStyleCnt="0">
        <dgm:presLayoutVars>
          <dgm:hierBranch val="init"/>
        </dgm:presLayoutVars>
      </dgm:prSet>
      <dgm:spPr/>
    </dgm:pt>
    <dgm:pt modelId="{071C167C-7EED-4BE7-A169-C10A749BCE7F}" type="pres">
      <dgm:prSet presAssocID="{E00DA9FA-24BF-4DD1-8F96-14C252476AF8}" presName="rootComposite" presStyleCnt="0"/>
      <dgm:spPr/>
    </dgm:pt>
    <dgm:pt modelId="{7F6DB7CD-AB54-4780-B6D2-3D44B3846F8D}" type="pres">
      <dgm:prSet presAssocID="{E00DA9FA-24BF-4DD1-8F96-14C252476AF8}" presName="rootText" presStyleLbl="node2" presStyleIdx="0" presStyleCnt="5">
        <dgm:presLayoutVars>
          <dgm:chPref val="3"/>
        </dgm:presLayoutVars>
      </dgm:prSet>
      <dgm:spPr/>
      <dgm:t>
        <a:bodyPr/>
        <a:lstStyle/>
        <a:p>
          <a:endParaRPr lang="en-US"/>
        </a:p>
      </dgm:t>
    </dgm:pt>
    <dgm:pt modelId="{7FF1EF71-F6FA-4817-99BE-4AB617C320D7}" type="pres">
      <dgm:prSet presAssocID="{E00DA9FA-24BF-4DD1-8F96-14C252476AF8}" presName="rootConnector" presStyleLbl="node2" presStyleIdx="0" presStyleCnt="5"/>
      <dgm:spPr/>
      <dgm:t>
        <a:bodyPr/>
        <a:lstStyle/>
        <a:p>
          <a:endParaRPr lang="en-US"/>
        </a:p>
      </dgm:t>
    </dgm:pt>
    <dgm:pt modelId="{78711BDA-0108-4EC9-BC01-D94C521FA7B1}" type="pres">
      <dgm:prSet presAssocID="{E00DA9FA-24BF-4DD1-8F96-14C252476AF8}" presName="hierChild4" presStyleCnt="0"/>
      <dgm:spPr/>
    </dgm:pt>
    <dgm:pt modelId="{3AA0794F-5D9B-4CFD-AF28-A438E528246C}" type="pres">
      <dgm:prSet presAssocID="{E00DA9FA-24BF-4DD1-8F96-14C252476AF8}" presName="hierChild5" presStyleCnt="0"/>
      <dgm:spPr/>
    </dgm:pt>
    <dgm:pt modelId="{4250CDE0-5B9A-44F9-AFAA-34BDAAB7A73F}" type="pres">
      <dgm:prSet presAssocID="{AA2BCC27-1604-481B-AE9E-DA503E7B9717}" presName="Name37" presStyleLbl="parChTrans1D2" presStyleIdx="1" presStyleCnt="5"/>
      <dgm:spPr/>
      <dgm:t>
        <a:bodyPr/>
        <a:lstStyle/>
        <a:p>
          <a:endParaRPr lang="en-US"/>
        </a:p>
      </dgm:t>
    </dgm:pt>
    <dgm:pt modelId="{FCE4DF1C-4FA2-4EE4-9202-591E272E4C82}" type="pres">
      <dgm:prSet presAssocID="{A2B6AD65-CE8D-4937-A506-515255D58BE7}" presName="hierRoot2" presStyleCnt="0">
        <dgm:presLayoutVars>
          <dgm:hierBranch val="init"/>
        </dgm:presLayoutVars>
      </dgm:prSet>
      <dgm:spPr/>
    </dgm:pt>
    <dgm:pt modelId="{3AA2638F-2BCE-4EEB-988C-09A8A190D4D4}" type="pres">
      <dgm:prSet presAssocID="{A2B6AD65-CE8D-4937-A506-515255D58BE7}" presName="rootComposite" presStyleCnt="0"/>
      <dgm:spPr/>
    </dgm:pt>
    <dgm:pt modelId="{C6D68EC9-905E-4D18-BB6D-DC1A6729E50A}" type="pres">
      <dgm:prSet presAssocID="{A2B6AD65-CE8D-4937-A506-515255D58BE7}" presName="rootText" presStyleLbl="node2" presStyleIdx="1" presStyleCnt="5">
        <dgm:presLayoutVars>
          <dgm:chPref val="3"/>
        </dgm:presLayoutVars>
      </dgm:prSet>
      <dgm:spPr/>
      <dgm:t>
        <a:bodyPr/>
        <a:lstStyle/>
        <a:p>
          <a:endParaRPr lang="en-US"/>
        </a:p>
      </dgm:t>
    </dgm:pt>
    <dgm:pt modelId="{DE6A0CE7-FA1A-46E4-9660-93F45CCD796C}" type="pres">
      <dgm:prSet presAssocID="{A2B6AD65-CE8D-4937-A506-515255D58BE7}" presName="rootConnector" presStyleLbl="node2" presStyleIdx="1" presStyleCnt="5"/>
      <dgm:spPr/>
      <dgm:t>
        <a:bodyPr/>
        <a:lstStyle/>
        <a:p>
          <a:endParaRPr lang="en-US"/>
        </a:p>
      </dgm:t>
    </dgm:pt>
    <dgm:pt modelId="{3E6D736E-4E42-4664-B2C5-706C7CB58A9A}" type="pres">
      <dgm:prSet presAssocID="{A2B6AD65-CE8D-4937-A506-515255D58BE7}" presName="hierChild4" presStyleCnt="0"/>
      <dgm:spPr/>
    </dgm:pt>
    <dgm:pt modelId="{F0528481-CABE-4C00-9C8C-17A282CD6984}" type="pres">
      <dgm:prSet presAssocID="{A2B6AD65-CE8D-4937-A506-515255D58BE7}" presName="hierChild5" presStyleCnt="0"/>
      <dgm:spPr/>
    </dgm:pt>
    <dgm:pt modelId="{95938174-A46E-4DE7-9748-6CC49860CCDA}" type="pres">
      <dgm:prSet presAssocID="{818CC436-440E-45A7-AE94-4E2396197B09}" presName="Name37" presStyleLbl="parChTrans1D2" presStyleIdx="2" presStyleCnt="5"/>
      <dgm:spPr/>
      <dgm:t>
        <a:bodyPr/>
        <a:lstStyle/>
        <a:p>
          <a:endParaRPr lang="en-US"/>
        </a:p>
      </dgm:t>
    </dgm:pt>
    <dgm:pt modelId="{FED7D6D6-6155-4DB5-9E35-2C9E6A1C8B5F}" type="pres">
      <dgm:prSet presAssocID="{1818B6D1-FCA5-4113-AA28-57B0E450C8FB}" presName="hierRoot2" presStyleCnt="0">
        <dgm:presLayoutVars>
          <dgm:hierBranch val="init"/>
        </dgm:presLayoutVars>
      </dgm:prSet>
      <dgm:spPr/>
    </dgm:pt>
    <dgm:pt modelId="{BBC01495-1E88-4FFE-9019-57428FB133EB}" type="pres">
      <dgm:prSet presAssocID="{1818B6D1-FCA5-4113-AA28-57B0E450C8FB}" presName="rootComposite" presStyleCnt="0"/>
      <dgm:spPr/>
    </dgm:pt>
    <dgm:pt modelId="{CF74A108-0D9A-476D-822B-833B70F402B7}" type="pres">
      <dgm:prSet presAssocID="{1818B6D1-FCA5-4113-AA28-57B0E450C8FB}" presName="rootText" presStyleLbl="node2" presStyleIdx="2" presStyleCnt="5">
        <dgm:presLayoutVars>
          <dgm:chPref val="3"/>
        </dgm:presLayoutVars>
      </dgm:prSet>
      <dgm:spPr/>
      <dgm:t>
        <a:bodyPr/>
        <a:lstStyle/>
        <a:p>
          <a:endParaRPr lang="en-US"/>
        </a:p>
      </dgm:t>
    </dgm:pt>
    <dgm:pt modelId="{E1D91C92-313C-4F5C-BD9A-F6166CC4E416}" type="pres">
      <dgm:prSet presAssocID="{1818B6D1-FCA5-4113-AA28-57B0E450C8FB}" presName="rootConnector" presStyleLbl="node2" presStyleIdx="2" presStyleCnt="5"/>
      <dgm:spPr/>
      <dgm:t>
        <a:bodyPr/>
        <a:lstStyle/>
        <a:p>
          <a:endParaRPr lang="en-US"/>
        </a:p>
      </dgm:t>
    </dgm:pt>
    <dgm:pt modelId="{FF43884B-E781-4968-ADB2-649559D51A34}" type="pres">
      <dgm:prSet presAssocID="{1818B6D1-FCA5-4113-AA28-57B0E450C8FB}" presName="hierChild4" presStyleCnt="0"/>
      <dgm:spPr/>
    </dgm:pt>
    <dgm:pt modelId="{C024ACAF-3228-46C9-9572-A2900164FB77}" type="pres">
      <dgm:prSet presAssocID="{1818B6D1-FCA5-4113-AA28-57B0E450C8FB}" presName="hierChild5" presStyleCnt="0"/>
      <dgm:spPr/>
    </dgm:pt>
    <dgm:pt modelId="{D20F973C-65F4-4F6A-B84F-0E9BE625408F}" type="pres">
      <dgm:prSet presAssocID="{F8108360-A3D4-4BF3-AE47-1EDB735EC103}" presName="Name37" presStyleLbl="parChTrans1D2" presStyleIdx="3" presStyleCnt="5"/>
      <dgm:spPr/>
      <dgm:t>
        <a:bodyPr/>
        <a:lstStyle/>
        <a:p>
          <a:endParaRPr lang="en-US"/>
        </a:p>
      </dgm:t>
    </dgm:pt>
    <dgm:pt modelId="{B40759FB-5F24-4A78-938C-E9F2756FCCCE}" type="pres">
      <dgm:prSet presAssocID="{34839A6D-3E84-4596-AB7D-014FC74297E7}" presName="hierRoot2" presStyleCnt="0">
        <dgm:presLayoutVars>
          <dgm:hierBranch val="init"/>
        </dgm:presLayoutVars>
      </dgm:prSet>
      <dgm:spPr/>
    </dgm:pt>
    <dgm:pt modelId="{E2FBA4CB-BFE0-4E05-8433-20EC69EA1442}" type="pres">
      <dgm:prSet presAssocID="{34839A6D-3E84-4596-AB7D-014FC74297E7}" presName="rootComposite" presStyleCnt="0"/>
      <dgm:spPr/>
    </dgm:pt>
    <dgm:pt modelId="{4FEC284B-02F2-4DEC-A0C0-6CB8517E5D93}" type="pres">
      <dgm:prSet presAssocID="{34839A6D-3E84-4596-AB7D-014FC74297E7}" presName="rootText" presStyleLbl="node2" presStyleIdx="3" presStyleCnt="5">
        <dgm:presLayoutVars>
          <dgm:chPref val="3"/>
        </dgm:presLayoutVars>
      </dgm:prSet>
      <dgm:spPr/>
      <dgm:t>
        <a:bodyPr/>
        <a:lstStyle/>
        <a:p>
          <a:endParaRPr lang="en-US"/>
        </a:p>
      </dgm:t>
    </dgm:pt>
    <dgm:pt modelId="{B623A531-24BB-4283-B131-BC230B9DF9ED}" type="pres">
      <dgm:prSet presAssocID="{34839A6D-3E84-4596-AB7D-014FC74297E7}" presName="rootConnector" presStyleLbl="node2" presStyleIdx="3" presStyleCnt="5"/>
      <dgm:spPr/>
      <dgm:t>
        <a:bodyPr/>
        <a:lstStyle/>
        <a:p>
          <a:endParaRPr lang="en-US"/>
        </a:p>
      </dgm:t>
    </dgm:pt>
    <dgm:pt modelId="{220E527B-C695-4A8F-82EB-CCFFE526ADCA}" type="pres">
      <dgm:prSet presAssocID="{34839A6D-3E84-4596-AB7D-014FC74297E7}" presName="hierChild4" presStyleCnt="0"/>
      <dgm:spPr/>
    </dgm:pt>
    <dgm:pt modelId="{8BF4CF16-ABAD-4B78-ABC7-98A0CD635636}" type="pres">
      <dgm:prSet presAssocID="{34839A6D-3E84-4596-AB7D-014FC74297E7}" presName="hierChild5" presStyleCnt="0"/>
      <dgm:spPr/>
    </dgm:pt>
    <dgm:pt modelId="{68DAF7B9-3D8A-445F-821C-27BE8FD7E27F}" type="pres">
      <dgm:prSet presAssocID="{AD8B228E-2D21-49BA-982F-1E62EF4D931E}" presName="Name37" presStyleLbl="parChTrans1D2" presStyleIdx="4" presStyleCnt="5"/>
      <dgm:spPr/>
      <dgm:t>
        <a:bodyPr/>
        <a:lstStyle/>
        <a:p>
          <a:endParaRPr lang="en-US"/>
        </a:p>
      </dgm:t>
    </dgm:pt>
    <dgm:pt modelId="{3BB42FB4-7182-4C46-AA8E-CD64816EC4CC}" type="pres">
      <dgm:prSet presAssocID="{0E8E5814-341A-4449-887A-BA9DC98BACC7}" presName="hierRoot2" presStyleCnt="0">
        <dgm:presLayoutVars>
          <dgm:hierBranch val="init"/>
        </dgm:presLayoutVars>
      </dgm:prSet>
      <dgm:spPr/>
    </dgm:pt>
    <dgm:pt modelId="{FB09DF7F-EFF7-49AA-AC60-1EDAC9596FD3}" type="pres">
      <dgm:prSet presAssocID="{0E8E5814-341A-4449-887A-BA9DC98BACC7}" presName="rootComposite" presStyleCnt="0"/>
      <dgm:spPr/>
    </dgm:pt>
    <dgm:pt modelId="{5CA802C0-131B-4136-8513-65D0C033B6F0}" type="pres">
      <dgm:prSet presAssocID="{0E8E5814-341A-4449-887A-BA9DC98BACC7}" presName="rootText" presStyleLbl="node2" presStyleIdx="4" presStyleCnt="5">
        <dgm:presLayoutVars>
          <dgm:chPref val="3"/>
        </dgm:presLayoutVars>
      </dgm:prSet>
      <dgm:spPr/>
      <dgm:t>
        <a:bodyPr/>
        <a:lstStyle/>
        <a:p>
          <a:endParaRPr lang="en-US"/>
        </a:p>
      </dgm:t>
    </dgm:pt>
    <dgm:pt modelId="{1500B782-950E-4755-BBE1-F94152FB7975}" type="pres">
      <dgm:prSet presAssocID="{0E8E5814-341A-4449-887A-BA9DC98BACC7}" presName="rootConnector" presStyleLbl="node2" presStyleIdx="4" presStyleCnt="5"/>
      <dgm:spPr/>
      <dgm:t>
        <a:bodyPr/>
        <a:lstStyle/>
        <a:p>
          <a:endParaRPr lang="en-US"/>
        </a:p>
      </dgm:t>
    </dgm:pt>
    <dgm:pt modelId="{B8887E55-3850-43DE-90C9-270F81C57F3E}" type="pres">
      <dgm:prSet presAssocID="{0E8E5814-341A-4449-887A-BA9DC98BACC7}" presName="hierChild4" presStyleCnt="0"/>
      <dgm:spPr/>
    </dgm:pt>
    <dgm:pt modelId="{1D341038-2DDE-41BD-B6DC-EAC457BF03BA}" type="pres">
      <dgm:prSet presAssocID="{0E8E5814-341A-4449-887A-BA9DC98BACC7}" presName="hierChild5" presStyleCnt="0"/>
      <dgm:spPr/>
    </dgm:pt>
    <dgm:pt modelId="{C10A3571-8C50-4257-B9F0-2BCDA19C13C2}" type="pres">
      <dgm:prSet presAssocID="{3B537F7C-3D6D-4B7A-9A89-E38A1B0C92A7}" presName="hierChild3" presStyleCnt="0"/>
      <dgm:spPr/>
    </dgm:pt>
  </dgm:ptLst>
  <dgm:cxnLst>
    <dgm:cxn modelId="{9935C495-F1B1-40BC-A041-06697002B469}" srcId="{3B537F7C-3D6D-4B7A-9A89-E38A1B0C92A7}" destId="{1818B6D1-FCA5-4113-AA28-57B0E450C8FB}" srcOrd="2" destOrd="0" parTransId="{818CC436-440E-45A7-AE94-4E2396197B09}" sibTransId="{1AEF8EB3-7C0B-4AC9-AB99-25A9FED523AC}"/>
    <dgm:cxn modelId="{9E806448-8A89-4AA0-A423-A4B3FECCA7F8}" srcId="{3B537F7C-3D6D-4B7A-9A89-E38A1B0C92A7}" destId="{A2B6AD65-CE8D-4937-A506-515255D58BE7}" srcOrd="1" destOrd="0" parTransId="{AA2BCC27-1604-481B-AE9E-DA503E7B9717}" sibTransId="{D7F7CFD2-46CA-4AA9-ADE5-05EB180CFC1E}"/>
    <dgm:cxn modelId="{57195B89-839D-4308-940F-6DCFD1BC8DDE}" type="presOf" srcId="{AD8B228E-2D21-49BA-982F-1E62EF4D931E}" destId="{68DAF7B9-3D8A-445F-821C-27BE8FD7E27F}" srcOrd="0" destOrd="0" presId="urn:microsoft.com/office/officeart/2005/8/layout/orgChart1"/>
    <dgm:cxn modelId="{5F8FC865-3644-4707-A643-3DB42295B4B8}" type="presOf" srcId="{818CC436-440E-45A7-AE94-4E2396197B09}" destId="{95938174-A46E-4DE7-9748-6CC49860CCDA}" srcOrd="0" destOrd="0" presId="urn:microsoft.com/office/officeart/2005/8/layout/orgChart1"/>
    <dgm:cxn modelId="{6E8AEF80-573E-446D-AEA6-4474129607D6}" srcId="{3B537F7C-3D6D-4B7A-9A89-E38A1B0C92A7}" destId="{0E8E5814-341A-4449-887A-BA9DC98BACC7}" srcOrd="4" destOrd="0" parTransId="{AD8B228E-2D21-49BA-982F-1E62EF4D931E}" sibTransId="{D2F8C29F-4C4C-4FA2-8740-370D489FEDAB}"/>
    <dgm:cxn modelId="{E5918C15-F6DC-48BA-AD37-23C57C10236E}" type="presOf" srcId="{AA8CC2EE-2377-4D9B-B863-28EF45B5F396}" destId="{779DC5BC-2AFA-4FDB-8C87-BCEAD7428433}" srcOrd="0" destOrd="0" presId="urn:microsoft.com/office/officeart/2005/8/layout/orgChart1"/>
    <dgm:cxn modelId="{9F7317BD-6D1C-4903-B248-5585B2F7D60A}" type="presOf" srcId="{E00DA9FA-24BF-4DD1-8F96-14C252476AF8}" destId="{7F6DB7CD-AB54-4780-B6D2-3D44B3846F8D}" srcOrd="0" destOrd="0" presId="urn:microsoft.com/office/officeart/2005/8/layout/orgChart1"/>
    <dgm:cxn modelId="{64747BA3-6ABF-45B2-AA4E-F9C9994C9CF1}" type="presOf" srcId="{82F596D5-EC71-45EB-9FA3-239E1A53775A}" destId="{3EB2FF3F-34A4-44C6-9CC5-473B6326AC49}" srcOrd="0" destOrd="0" presId="urn:microsoft.com/office/officeart/2005/8/layout/orgChart1"/>
    <dgm:cxn modelId="{BEAF0CFB-D3DF-4DC5-85B5-5506B8FE3842}" type="presOf" srcId="{1818B6D1-FCA5-4113-AA28-57B0E450C8FB}" destId="{CF74A108-0D9A-476D-822B-833B70F402B7}" srcOrd="0" destOrd="0" presId="urn:microsoft.com/office/officeart/2005/8/layout/orgChart1"/>
    <dgm:cxn modelId="{0509BDF7-62FE-4857-A420-50CC9705BE87}" type="presOf" srcId="{3B537F7C-3D6D-4B7A-9A89-E38A1B0C92A7}" destId="{703DAF5B-2A4F-45E2-8952-27569066D076}" srcOrd="0" destOrd="0" presId="urn:microsoft.com/office/officeart/2005/8/layout/orgChart1"/>
    <dgm:cxn modelId="{24908BC4-3812-4ECC-A745-976A90D39851}" type="presOf" srcId="{34839A6D-3E84-4596-AB7D-014FC74297E7}" destId="{B623A531-24BB-4283-B131-BC230B9DF9ED}" srcOrd="1" destOrd="0" presId="urn:microsoft.com/office/officeart/2005/8/layout/orgChart1"/>
    <dgm:cxn modelId="{4B962403-B5AD-45A5-B542-D79E7E421607}" srcId="{82F596D5-EC71-45EB-9FA3-239E1A53775A}" destId="{3B537F7C-3D6D-4B7A-9A89-E38A1B0C92A7}" srcOrd="0" destOrd="0" parTransId="{6FA26CEC-53BF-4871-A327-6AEC054049AC}" sibTransId="{DA5F25E7-C1BF-415B-B617-3B59559AC352}"/>
    <dgm:cxn modelId="{A066E113-7BF9-4305-A6CD-79904EE52D77}" type="presOf" srcId="{0E8E5814-341A-4449-887A-BA9DC98BACC7}" destId="{1500B782-950E-4755-BBE1-F94152FB7975}" srcOrd="1" destOrd="0" presId="urn:microsoft.com/office/officeart/2005/8/layout/orgChart1"/>
    <dgm:cxn modelId="{A2367C3C-7D84-49FB-A652-ED621DD9E5FE}" type="presOf" srcId="{1818B6D1-FCA5-4113-AA28-57B0E450C8FB}" destId="{E1D91C92-313C-4F5C-BD9A-F6166CC4E416}" srcOrd="1" destOrd="0" presId="urn:microsoft.com/office/officeart/2005/8/layout/orgChart1"/>
    <dgm:cxn modelId="{D2093FF7-8B2E-4B9B-99B9-57BFF5859BA7}" srcId="{3B537F7C-3D6D-4B7A-9A89-E38A1B0C92A7}" destId="{E00DA9FA-24BF-4DD1-8F96-14C252476AF8}" srcOrd="0" destOrd="0" parTransId="{AA8CC2EE-2377-4D9B-B863-28EF45B5F396}" sibTransId="{3C50D312-BA2A-4D2A-872F-CAA58EE21AC7}"/>
    <dgm:cxn modelId="{261B5541-9F66-459D-A03F-0822340C2CB7}" srcId="{3B537F7C-3D6D-4B7A-9A89-E38A1B0C92A7}" destId="{34839A6D-3E84-4596-AB7D-014FC74297E7}" srcOrd="3" destOrd="0" parTransId="{F8108360-A3D4-4BF3-AE47-1EDB735EC103}" sibTransId="{BB53656F-C561-402B-99FA-27B4CFE4A9CC}"/>
    <dgm:cxn modelId="{296BEF83-9A37-42DF-9531-F6DF30B94EB1}" type="presOf" srcId="{A2B6AD65-CE8D-4937-A506-515255D58BE7}" destId="{DE6A0CE7-FA1A-46E4-9660-93F45CCD796C}" srcOrd="1" destOrd="0" presId="urn:microsoft.com/office/officeart/2005/8/layout/orgChart1"/>
    <dgm:cxn modelId="{43F420E8-0554-4A92-B771-9E3A47D69565}" type="presOf" srcId="{3B537F7C-3D6D-4B7A-9A89-E38A1B0C92A7}" destId="{31053A10-B7FE-46A5-9531-7991DE12F521}" srcOrd="1" destOrd="0" presId="urn:microsoft.com/office/officeart/2005/8/layout/orgChart1"/>
    <dgm:cxn modelId="{B5A382E5-BCE6-4342-9798-ECA83E6D3427}" type="presOf" srcId="{AA2BCC27-1604-481B-AE9E-DA503E7B9717}" destId="{4250CDE0-5B9A-44F9-AFAA-34BDAAB7A73F}" srcOrd="0" destOrd="0" presId="urn:microsoft.com/office/officeart/2005/8/layout/orgChart1"/>
    <dgm:cxn modelId="{A65D9AD0-7FFD-4420-B920-0F60DDB9A9C4}" type="presOf" srcId="{E00DA9FA-24BF-4DD1-8F96-14C252476AF8}" destId="{7FF1EF71-F6FA-4817-99BE-4AB617C320D7}" srcOrd="1" destOrd="0" presId="urn:microsoft.com/office/officeart/2005/8/layout/orgChart1"/>
    <dgm:cxn modelId="{8303CD6C-F14C-4AA2-B91A-2D0D9EC1B219}" type="presOf" srcId="{0E8E5814-341A-4449-887A-BA9DC98BACC7}" destId="{5CA802C0-131B-4136-8513-65D0C033B6F0}" srcOrd="0" destOrd="0" presId="urn:microsoft.com/office/officeart/2005/8/layout/orgChart1"/>
    <dgm:cxn modelId="{56965AC5-057A-4353-BFFD-234D70DA40ED}" type="presOf" srcId="{F8108360-A3D4-4BF3-AE47-1EDB735EC103}" destId="{D20F973C-65F4-4F6A-B84F-0E9BE625408F}" srcOrd="0" destOrd="0" presId="urn:microsoft.com/office/officeart/2005/8/layout/orgChart1"/>
    <dgm:cxn modelId="{E4CC78F1-3EE7-4048-8830-583C61505D64}" type="presOf" srcId="{A2B6AD65-CE8D-4937-A506-515255D58BE7}" destId="{C6D68EC9-905E-4D18-BB6D-DC1A6729E50A}" srcOrd="0" destOrd="0" presId="urn:microsoft.com/office/officeart/2005/8/layout/orgChart1"/>
    <dgm:cxn modelId="{AE6A5730-F369-43F3-BD41-55F09DAD536C}" type="presOf" srcId="{34839A6D-3E84-4596-AB7D-014FC74297E7}" destId="{4FEC284B-02F2-4DEC-A0C0-6CB8517E5D93}" srcOrd="0" destOrd="0" presId="urn:microsoft.com/office/officeart/2005/8/layout/orgChart1"/>
    <dgm:cxn modelId="{3C8C43B8-9BE7-4D92-B620-0B64AD4938CC}" type="presParOf" srcId="{3EB2FF3F-34A4-44C6-9CC5-473B6326AC49}" destId="{23B3262D-133F-4710-A0F1-17886EDAEC81}" srcOrd="0" destOrd="0" presId="urn:microsoft.com/office/officeart/2005/8/layout/orgChart1"/>
    <dgm:cxn modelId="{7C88C988-BD9B-4924-B831-5EB5F1A6DD37}" type="presParOf" srcId="{23B3262D-133F-4710-A0F1-17886EDAEC81}" destId="{BA8F80D1-03C8-4819-89EC-0963F7E584BA}" srcOrd="0" destOrd="0" presId="urn:microsoft.com/office/officeart/2005/8/layout/orgChart1"/>
    <dgm:cxn modelId="{65B0A332-F140-4EC5-8A38-2112DCDE423E}" type="presParOf" srcId="{BA8F80D1-03C8-4819-89EC-0963F7E584BA}" destId="{703DAF5B-2A4F-45E2-8952-27569066D076}" srcOrd="0" destOrd="0" presId="urn:microsoft.com/office/officeart/2005/8/layout/orgChart1"/>
    <dgm:cxn modelId="{BD54D42D-5FDC-4B54-9173-754C7E4A8A1C}" type="presParOf" srcId="{BA8F80D1-03C8-4819-89EC-0963F7E584BA}" destId="{31053A10-B7FE-46A5-9531-7991DE12F521}" srcOrd="1" destOrd="0" presId="urn:microsoft.com/office/officeart/2005/8/layout/orgChart1"/>
    <dgm:cxn modelId="{AF3BE2CA-6B7F-47B7-B0EF-76B72190B57D}" type="presParOf" srcId="{23B3262D-133F-4710-A0F1-17886EDAEC81}" destId="{AA523E2E-D7F1-4204-B740-E4351C474EBB}" srcOrd="1" destOrd="0" presId="urn:microsoft.com/office/officeart/2005/8/layout/orgChart1"/>
    <dgm:cxn modelId="{51B39A2C-0DAC-4270-BD7D-2A426372498A}" type="presParOf" srcId="{AA523E2E-D7F1-4204-B740-E4351C474EBB}" destId="{779DC5BC-2AFA-4FDB-8C87-BCEAD7428433}" srcOrd="0" destOrd="0" presId="urn:microsoft.com/office/officeart/2005/8/layout/orgChart1"/>
    <dgm:cxn modelId="{28D7AB72-5619-4FBA-B151-A07A692E8D3D}" type="presParOf" srcId="{AA523E2E-D7F1-4204-B740-E4351C474EBB}" destId="{518E7CA1-3BC6-46AA-AE09-9ED6A0DCDC1E}" srcOrd="1" destOrd="0" presId="urn:microsoft.com/office/officeart/2005/8/layout/orgChart1"/>
    <dgm:cxn modelId="{964AEE46-BFB8-4EB5-A2D2-E4A5BA1529E3}" type="presParOf" srcId="{518E7CA1-3BC6-46AA-AE09-9ED6A0DCDC1E}" destId="{071C167C-7EED-4BE7-A169-C10A749BCE7F}" srcOrd="0" destOrd="0" presId="urn:microsoft.com/office/officeart/2005/8/layout/orgChart1"/>
    <dgm:cxn modelId="{C5AE6C50-B2B5-450E-83A1-70DBD26CC356}" type="presParOf" srcId="{071C167C-7EED-4BE7-A169-C10A749BCE7F}" destId="{7F6DB7CD-AB54-4780-B6D2-3D44B3846F8D}" srcOrd="0" destOrd="0" presId="urn:microsoft.com/office/officeart/2005/8/layout/orgChart1"/>
    <dgm:cxn modelId="{AB0CE3A3-DA4A-4851-BCAC-6ECB19B4A2D0}" type="presParOf" srcId="{071C167C-7EED-4BE7-A169-C10A749BCE7F}" destId="{7FF1EF71-F6FA-4817-99BE-4AB617C320D7}" srcOrd="1" destOrd="0" presId="urn:microsoft.com/office/officeart/2005/8/layout/orgChart1"/>
    <dgm:cxn modelId="{97C908DB-5D6E-42F3-A80D-AB8D48A1F7D2}" type="presParOf" srcId="{518E7CA1-3BC6-46AA-AE09-9ED6A0DCDC1E}" destId="{78711BDA-0108-4EC9-BC01-D94C521FA7B1}" srcOrd="1" destOrd="0" presId="urn:microsoft.com/office/officeart/2005/8/layout/orgChart1"/>
    <dgm:cxn modelId="{6EAC3943-E213-4E89-AC2A-7D5BE87375A6}" type="presParOf" srcId="{518E7CA1-3BC6-46AA-AE09-9ED6A0DCDC1E}" destId="{3AA0794F-5D9B-4CFD-AF28-A438E528246C}" srcOrd="2" destOrd="0" presId="urn:microsoft.com/office/officeart/2005/8/layout/orgChart1"/>
    <dgm:cxn modelId="{CE63D0A0-2CF0-43DF-B84B-DC3DF28BE977}" type="presParOf" srcId="{AA523E2E-D7F1-4204-B740-E4351C474EBB}" destId="{4250CDE0-5B9A-44F9-AFAA-34BDAAB7A73F}" srcOrd="2" destOrd="0" presId="urn:microsoft.com/office/officeart/2005/8/layout/orgChart1"/>
    <dgm:cxn modelId="{C203192B-621A-43DA-B14D-173FD12C46CF}" type="presParOf" srcId="{AA523E2E-D7F1-4204-B740-E4351C474EBB}" destId="{FCE4DF1C-4FA2-4EE4-9202-591E272E4C82}" srcOrd="3" destOrd="0" presId="urn:microsoft.com/office/officeart/2005/8/layout/orgChart1"/>
    <dgm:cxn modelId="{D5DD7991-35B4-4996-ACD2-D3D6A494371A}" type="presParOf" srcId="{FCE4DF1C-4FA2-4EE4-9202-591E272E4C82}" destId="{3AA2638F-2BCE-4EEB-988C-09A8A190D4D4}" srcOrd="0" destOrd="0" presId="urn:microsoft.com/office/officeart/2005/8/layout/orgChart1"/>
    <dgm:cxn modelId="{0826111F-97EA-4C50-B83A-964E333F1932}" type="presParOf" srcId="{3AA2638F-2BCE-4EEB-988C-09A8A190D4D4}" destId="{C6D68EC9-905E-4D18-BB6D-DC1A6729E50A}" srcOrd="0" destOrd="0" presId="urn:microsoft.com/office/officeart/2005/8/layout/orgChart1"/>
    <dgm:cxn modelId="{E370F5EF-E23A-4393-BC98-07A780E9D0E3}" type="presParOf" srcId="{3AA2638F-2BCE-4EEB-988C-09A8A190D4D4}" destId="{DE6A0CE7-FA1A-46E4-9660-93F45CCD796C}" srcOrd="1" destOrd="0" presId="urn:microsoft.com/office/officeart/2005/8/layout/orgChart1"/>
    <dgm:cxn modelId="{0401B5FD-CA58-42E2-9248-5E95684A59A7}" type="presParOf" srcId="{FCE4DF1C-4FA2-4EE4-9202-591E272E4C82}" destId="{3E6D736E-4E42-4664-B2C5-706C7CB58A9A}" srcOrd="1" destOrd="0" presId="urn:microsoft.com/office/officeart/2005/8/layout/orgChart1"/>
    <dgm:cxn modelId="{BE11FF81-DBBF-473B-ABFC-0499CAD5D046}" type="presParOf" srcId="{FCE4DF1C-4FA2-4EE4-9202-591E272E4C82}" destId="{F0528481-CABE-4C00-9C8C-17A282CD6984}" srcOrd="2" destOrd="0" presId="urn:microsoft.com/office/officeart/2005/8/layout/orgChart1"/>
    <dgm:cxn modelId="{53CF56B8-3273-4DF9-8D98-B1F81FD6D815}" type="presParOf" srcId="{AA523E2E-D7F1-4204-B740-E4351C474EBB}" destId="{95938174-A46E-4DE7-9748-6CC49860CCDA}" srcOrd="4" destOrd="0" presId="urn:microsoft.com/office/officeart/2005/8/layout/orgChart1"/>
    <dgm:cxn modelId="{7A9C8593-68D2-442D-8972-E172DEE4DB60}" type="presParOf" srcId="{AA523E2E-D7F1-4204-B740-E4351C474EBB}" destId="{FED7D6D6-6155-4DB5-9E35-2C9E6A1C8B5F}" srcOrd="5" destOrd="0" presId="urn:microsoft.com/office/officeart/2005/8/layout/orgChart1"/>
    <dgm:cxn modelId="{08C87345-450C-4078-B873-10418404781E}" type="presParOf" srcId="{FED7D6D6-6155-4DB5-9E35-2C9E6A1C8B5F}" destId="{BBC01495-1E88-4FFE-9019-57428FB133EB}" srcOrd="0" destOrd="0" presId="urn:microsoft.com/office/officeart/2005/8/layout/orgChart1"/>
    <dgm:cxn modelId="{401204E9-F976-43D8-ACB6-9C1D8F6D903C}" type="presParOf" srcId="{BBC01495-1E88-4FFE-9019-57428FB133EB}" destId="{CF74A108-0D9A-476D-822B-833B70F402B7}" srcOrd="0" destOrd="0" presId="urn:microsoft.com/office/officeart/2005/8/layout/orgChart1"/>
    <dgm:cxn modelId="{75210C30-6CE9-4084-8A1B-7D680E3153F6}" type="presParOf" srcId="{BBC01495-1E88-4FFE-9019-57428FB133EB}" destId="{E1D91C92-313C-4F5C-BD9A-F6166CC4E416}" srcOrd="1" destOrd="0" presId="urn:microsoft.com/office/officeart/2005/8/layout/orgChart1"/>
    <dgm:cxn modelId="{D71BE433-1284-43E0-85AE-477F6742B5F5}" type="presParOf" srcId="{FED7D6D6-6155-4DB5-9E35-2C9E6A1C8B5F}" destId="{FF43884B-E781-4968-ADB2-649559D51A34}" srcOrd="1" destOrd="0" presId="urn:microsoft.com/office/officeart/2005/8/layout/orgChart1"/>
    <dgm:cxn modelId="{C4D9A115-EF78-41D4-843B-80ED3005E23C}" type="presParOf" srcId="{FED7D6D6-6155-4DB5-9E35-2C9E6A1C8B5F}" destId="{C024ACAF-3228-46C9-9572-A2900164FB77}" srcOrd="2" destOrd="0" presId="urn:microsoft.com/office/officeart/2005/8/layout/orgChart1"/>
    <dgm:cxn modelId="{8A82F2A5-AEF7-4BD9-98D9-B2B2A1BE4853}" type="presParOf" srcId="{AA523E2E-D7F1-4204-B740-E4351C474EBB}" destId="{D20F973C-65F4-4F6A-B84F-0E9BE625408F}" srcOrd="6" destOrd="0" presId="urn:microsoft.com/office/officeart/2005/8/layout/orgChart1"/>
    <dgm:cxn modelId="{90769E7F-C21A-40FB-AFC8-8FCF69A68834}" type="presParOf" srcId="{AA523E2E-D7F1-4204-B740-E4351C474EBB}" destId="{B40759FB-5F24-4A78-938C-E9F2756FCCCE}" srcOrd="7" destOrd="0" presId="urn:microsoft.com/office/officeart/2005/8/layout/orgChart1"/>
    <dgm:cxn modelId="{4A635C6C-8B6B-4CC5-B710-207FB1922577}" type="presParOf" srcId="{B40759FB-5F24-4A78-938C-E9F2756FCCCE}" destId="{E2FBA4CB-BFE0-4E05-8433-20EC69EA1442}" srcOrd="0" destOrd="0" presId="urn:microsoft.com/office/officeart/2005/8/layout/orgChart1"/>
    <dgm:cxn modelId="{8AB78E82-2F6D-4BEC-9E8F-D2824FE525FE}" type="presParOf" srcId="{E2FBA4CB-BFE0-4E05-8433-20EC69EA1442}" destId="{4FEC284B-02F2-4DEC-A0C0-6CB8517E5D93}" srcOrd="0" destOrd="0" presId="urn:microsoft.com/office/officeart/2005/8/layout/orgChart1"/>
    <dgm:cxn modelId="{C81E1A7E-AE64-451A-BD01-F7B882830D8E}" type="presParOf" srcId="{E2FBA4CB-BFE0-4E05-8433-20EC69EA1442}" destId="{B623A531-24BB-4283-B131-BC230B9DF9ED}" srcOrd="1" destOrd="0" presId="urn:microsoft.com/office/officeart/2005/8/layout/orgChart1"/>
    <dgm:cxn modelId="{860C8E29-B96D-43BB-8745-AD46A218003D}" type="presParOf" srcId="{B40759FB-5F24-4A78-938C-E9F2756FCCCE}" destId="{220E527B-C695-4A8F-82EB-CCFFE526ADCA}" srcOrd="1" destOrd="0" presId="urn:microsoft.com/office/officeart/2005/8/layout/orgChart1"/>
    <dgm:cxn modelId="{4F9E7F9A-8EFB-4641-9DC7-FF89D55C8A06}" type="presParOf" srcId="{B40759FB-5F24-4A78-938C-E9F2756FCCCE}" destId="{8BF4CF16-ABAD-4B78-ABC7-98A0CD635636}" srcOrd="2" destOrd="0" presId="urn:microsoft.com/office/officeart/2005/8/layout/orgChart1"/>
    <dgm:cxn modelId="{4F487EC8-0226-41E2-850E-6573B7462686}" type="presParOf" srcId="{AA523E2E-D7F1-4204-B740-E4351C474EBB}" destId="{68DAF7B9-3D8A-445F-821C-27BE8FD7E27F}" srcOrd="8" destOrd="0" presId="urn:microsoft.com/office/officeart/2005/8/layout/orgChart1"/>
    <dgm:cxn modelId="{381608CB-7860-436E-8114-6A0097C01750}" type="presParOf" srcId="{AA523E2E-D7F1-4204-B740-E4351C474EBB}" destId="{3BB42FB4-7182-4C46-AA8E-CD64816EC4CC}" srcOrd="9" destOrd="0" presId="urn:microsoft.com/office/officeart/2005/8/layout/orgChart1"/>
    <dgm:cxn modelId="{CCE64696-8F7E-4B87-8E03-C9F813EE2766}" type="presParOf" srcId="{3BB42FB4-7182-4C46-AA8E-CD64816EC4CC}" destId="{FB09DF7F-EFF7-49AA-AC60-1EDAC9596FD3}" srcOrd="0" destOrd="0" presId="urn:microsoft.com/office/officeart/2005/8/layout/orgChart1"/>
    <dgm:cxn modelId="{892CE3C7-37DF-4E92-8778-BFAFD3BC7D7D}" type="presParOf" srcId="{FB09DF7F-EFF7-49AA-AC60-1EDAC9596FD3}" destId="{5CA802C0-131B-4136-8513-65D0C033B6F0}" srcOrd="0" destOrd="0" presId="urn:microsoft.com/office/officeart/2005/8/layout/orgChart1"/>
    <dgm:cxn modelId="{064060FA-7B9D-441B-A286-17E819F75853}" type="presParOf" srcId="{FB09DF7F-EFF7-49AA-AC60-1EDAC9596FD3}" destId="{1500B782-950E-4755-BBE1-F94152FB7975}" srcOrd="1" destOrd="0" presId="urn:microsoft.com/office/officeart/2005/8/layout/orgChart1"/>
    <dgm:cxn modelId="{D6002BB4-5184-457D-9A83-277859FECA71}" type="presParOf" srcId="{3BB42FB4-7182-4C46-AA8E-CD64816EC4CC}" destId="{B8887E55-3850-43DE-90C9-270F81C57F3E}" srcOrd="1" destOrd="0" presId="urn:microsoft.com/office/officeart/2005/8/layout/orgChart1"/>
    <dgm:cxn modelId="{26D096BD-3D56-4244-B560-0B0B91B05F53}" type="presParOf" srcId="{3BB42FB4-7182-4C46-AA8E-CD64816EC4CC}" destId="{1D341038-2DDE-41BD-B6DC-EAC457BF03BA}" srcOrd="2" destOrd="0" presId="urn:microsoft.com/office/officeart/2005/8/layout/orgChart1"/>
    <dgm:cxn modelId="{C1C89B81-7219-41C7-8F1C-FB1BE5D30FB2}" type="presParOf" srcId="{23B3262D-133F-4710-A0F1-17886EDAEC81}" destId="{C10A3571-8C50-4257-B9F0-2BCDA19C13C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AF7B9-3D8A-445F-821C-27BE8FD7E27F}">
      <dsp:nvSpPr>
        <dsp:cNvPr id="0" name=""/>
        <dsp:cNvSpPr/>
      </dsp:nvSpPr>
      <dsp:spPr>
        <a:xfrm>
          <a:off x="5235389" y="1559891"/>
          <a:ext cx="4338176" cy="376453"/>
        </a:xfrm>
        <a:custGeom>
          <a:avLst/>
          <a:gdLst/>
          <a:ahLst/>
          <a:cxnLst/>
          <a:rect l="0" t="0" r="0" b="0"/>
          <a:pathLst>
            <a:path>
              <a:moveTo>
                <a:pt x="0" y="0"/>
              </a:moveTo>
              <a:lnTo>
                <a:pt x="0" y="188226"/>
              </a:lnTo>
              <a:lnTo>
                <a:pt x="4338176" y="188226"/>
              </a:lnTo>
              <a:lnTo>
                <a:pt x="4338176" y="3764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20F973C-65F4-4F6A-B84F-0E9BE625408F}">
      <dsp:nvSpPr>
        <dsp:cNvPr id="0" name=""/>
        <dsp:cNvSpPr/>
      </dsp:nvSpPr>
      <dsp:spPr>
        <a:xfrm>
          <a:off x="5235389" y="1559891"/>
          <a:ext cx="2169088" cy="376453"/>
        </a:xfrm>
        <a:custGeom>
          <a:avLst/>
          <a:gdLst/>
          <a:ahLst/>
          <a:cxnLst/>
          <a:rect l="0" t="0" r="0" b="0"/>
          <a:pathLst>
            <a:path>
              <a:moveTo>
                <a:pt x="0" y="0"/>
              </a:moveTo>
              <a:lnTo>
                <a:pt x="0" y="188226"/>
              </a:lnTo>
              <a:lnTo>
                <a:pt x="2169088" y="188226"/>
              </a:lnTo>
              <a:lnTo>
                <a:pt x="2169088" y="3764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5938174-A46E-4DE7-9748-6CC49860CCDA}">
      <dsp:nvSpPr>
        <dsp:cNvPr id="0" name=""/>
        <dsp:cNvSpPr/>
      </dsp:nvSpPr>
      <dsp:spPr>
        <a:xfrm>
          <a:off x="5189669" y="1559891"/>
          <a:ext cx="91440" cy="376453"/>
        </a:xfrm>
        <a:custGeom>
          <a:avLst/>
          <a:gdLst/>
          <a:ahLst/>
          <a:cxnLst/>
          <a:rect l="0" t="0" r="0" b="0"/>
          <a:pathLst>
            <a:path>
              <a:moveTo>
                <a:pt x="45720" y="0"/>
              </a:moveTo>
              <a:lnTo>
                <a:pt x="45720" y="3764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250CDE0-5B9A-44F9-AFAA-34BDAAB7A73F}">
      <dsp:nvSpPr>
        <dsp:cNvPr id="0" name=""/>
        <dsp:cNvSpPr/>
      </dsp:nvSpPr>
      <dsp:spPr>
        <a:xfrm>
          <a:off x="3066300" y="1559891"/>
          <a:ext cx="2169088" cy="376453"/>
        </a:xfrm>
        <a:custGeom>
          <a:avLst/>
          <a:gdLst/>
          <a:ahLst/>
          <a:cxnLst/>
          <a:rect l="0" t="0" r="0" b="0"/>
          <a:pathLst>
            <a:path>
              <a:moveTo>
                <a:pt x="2169088" y="0"/>
              </a:moveTo>
              <a:lnTo>
                <a:pt x="2169088" y="188226"/>
              </a:lnTo>
              <a:lnTo>
                <a:pt x="0" y="188226"/>
              </a:lnTo>
              <a:lnTo>
                <a:pt x="0" y="3764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79DC5BC-2AFA-4FDB-8C87-BCEAD7428433}">
      <dsp:nvSpPr>
        <dsp:cNvPr id="0" name=""/>
        <dsp:cNvSpPr/>
      </dsp:nvSpPr>
      <dsp:spPr>
        <a:xfrm>
          <a:off x="897212" y="1559891"/>
          <a:ext cx="4338176" cy="376453"/>
        </a:xfrm>
        <a:custGeom>
          <a:avLst/>
          <a:gdLst/>
          <a:ahLst/>
          <a:cxnLst/>
          <a:rect l="0" t="0" r="0" b="0"/>
          <a:pathLst>
            <a:path>
              <a:moveTo>
                <a:pt x="4338176" y="0"/>
              </a:moveTo>
              <a:lnTo>
                <a:pt x="4338176" y="188226"/>
              </a:lnTo>
              <a:lnTo>
                <a:pt x="0" y="188226"/>
              </a:lnTo>
              <a:lnTo>
                <a:pt x="0" y="376453"/>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03DAF5B-2A4F-45E2-8952-27569066D076}">
      <dsp:nvSpPr>
        <dsp:cNvPr id="0" name=""/>
        <dsp:cNvSpPr/>
      </dsp:nvSpPr>
      <dsp:spPr>
        <a:xfrm>
          <a:off x="4339071" y="663573"/>
          <a:ext cx="1792635" cy="89631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Tokens</a:t>
          </a:r>
          <a:endParaRPr lang="en-IN" sz="2800" kern="1200" dirty="0"/>
        </a:p>
      </dsp:txBody>
      <dsp:txXfrm>
        <a:off x="4339071" y="663573"/>
        <a:ext cx="1792635" cy="896317"/>
      </dsp:txXfrm>
    </dsp:sp>
    <dsp:sp modelId="{7F6DB7CD-AB54-4780-B6D2-3D44B3846F8D}">
      <dsp:nvSpPr>
        <dsp:cNvPr id="0" name=""/>
        <dsp:cNvSpPr/>
      </dsp:nvSpPr>
      <dsp:spPr>
        <a:xfrm>
          <a:off x="894" y="1936344"/>
          <a:ext cx="1792635" cy="89631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Keywords</a:t>
          </a:r>
          <a:endParaRPr lang="en-IN" sz="2800" kern="1200" dirty="0"/>
        </a:p>
      </dsp:txBody>
      <dsp:txXfrm>
        <a:off x="894" y="1936344"/>
        <a:ext cx="1792635" cy="896317"/>
      </dsp:txXfrm>
    </dsp:sp>
    <dsp:sp modelId="{C6D68EC9-905E-4D18-BB6D-DC1A6729E50A}">
      <dsp:nvSpPr>
        <dsp:cNvPr id="0" name=""/>
        <dsp:cNvSpPr/>
      </dsp:nvSpPr>
      <dsp:spPr>
        <a:xfrm>
          <a:off x="2169983" y="1936344"/>
          <a:ext cx="1792635" cy="89631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Identifiers</a:t>
          </a:r>
          <a:endParaRPr lang="en-IN" sz="2800" kern="1200" dirty="0"/>
        </a:p>
      </dsp:txBody>
      <dsp:txXfrm>
        <a:off x="2169983" y="1936344"/>
        <a:ext cx="1792635" cy="896317"/>
      </dsp:txXfrm>
    </dsp:sp>
    <dsp:sp modelId="{CF74A108-0D9A-476D-822B-833B70F402B7}">
      <dsp:nvSpPr>
        <dsp:cNvPr id="0" name=""/>
        <dsp:cNvSpPr/>
      </dsp:nvSpPr>
      <dsp:spPr>
        <a:xfrm>
          <a:off x="4339071" y="1936344"/>
          <a:ext cx="1792635" cy="89631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Literals</a:t>
          </a:r>
          <a:endParaRPr lang="en-IN" sz="2800" kern="1200" dirty="0"/>
        </a:p>
      </dsp:txBody>
      <dsp:txXfrm>
        <a:off x="4339071" y="1936344"/>
        <a:ext cx="1792635" cy="896317"/>
      </dsp:txXfrm>
    </dsp:sp>
    <dsp:sp modelId="{4FEC284B-02F2-4DEC-A0C0-6CB8517E5D93}">
      <dsp:nvSpPr>
        <dsp:cNvPr id="0" name=""/>
        <dsp:cNvSpPr/>
      </dsp:nvSpPr>
      <dsp:spPr>
        <a:xfrm>
          <a:off x="6508159" y="1936344"/>
          <a:ext cx="1792635" cy="89631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Punctuators</a:t>
          </a:r>
          <a:endParaRPr lang="en-IN" sz="2800" kern="1200" dirty="0"/>
        </a:p>
      </dsp:txBody>
      <dsp:txXfrm>
        <a:off x="6508159" y="1936344"/>
        <a:ext cx="1792635" cy="896317"/>
      </dsp:txXfrm>
    </dsp:sp>
    <dsp:sp modelId="{5CA802C0-131B-4136-8513-65D0C033B6F0}">
      <dsp:nvSpPr>
        <dsp:cNvPr id="0" name=""/>
        <dsp:cNvSpPr/>
      </dsp:nvSpPr>
      <dsp:spPr>
        <a:xfrm>
          <a:off x="8677248" y="1936344"/>
          <a:ext cx="1792635" cy="896317"/>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Operators</a:t>
          </a:r>
          <a:endParaRPr lang="en-IN" sz="2800" kern="1200" dirty="0"/>
        </a:p>
      </dsp:txBody>
      <dsp:txXfrm>
        <a:off x="8677248" y="1936344"/>
        <a:ext cx="1792635" cy="89631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15.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23.png"/><Relationship Id="rId4" Type="http://schemas.microsoft.com/office/2007/relationships/hdphoto" Target="../media/hdphoto3.wdp"/></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28.jpeg"/></Relationships>
</file>

<file path=ppt/slideLayouts/_rels/slideLayout4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272323" cy="338554"/>
          </a:xfrm>
          <a:prstGeom prst="rect">
            <a:avLst/>
          </a:prstGeom>
          <a:noFill/>
        </p:spPr>
        <p:txBody>
          <a:bodyPr wrap="none" rtlCol="0">
            <a:spAutoFit/>
          </a:bodyPr>
          <a:lstStyle/>
          <a:p>
            <a:r>
              <a:rPr lang="en-US" sz="1600" i="0" u="none" dirty="0"/>
              <a:t>Darshan Institute of Computer Applications,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272323" cy="338554"/>
          </a:xfrm>
          <a:prstGeom prst="rect">
            <a:avLst/>
          </a:prstGeom>
          <a:noFill/>
        </p:spPr>
        <p:txBody>
          <a:bodyPr wrap="none" rtlCol="0">
            <a:spAutoFit/>
          </a:bodyPr>
          <a:lstStyle/>
          <a:p>
            <a:r>
              <a:rPr lang="en-US" sz="1600" dirty="0"/>
              <a:t>Darshan Institute of Computer </a:t>
            </a:r>
            <a:r>
              <a:rPr lang="en-IN" sz="1600" dirty="0"/>
              <a:t>Applications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20" name="Hexagon 19"/>
          <p:cNvSpPr/>
          <p:nvPr userDrawn="1"/>
        </p:nvSpPr>
        <p:spPr>
          <a:xfrm rot="5400000">
            <a:off x="4309292" y="1717040"/>
            <a:ext cx="3461658" cy="2984188"/>
          </a:xfrm>
          <a:prstGeom prst="hexagon">
            <a:avLst/>
          </a:prstGeom>
          <a:solidFill>
            <a:schemeClr val="bg1">
              <a:lumMod val="95000"/>
            </a:schemeClr>
          </a:solidFill>
          <a:ln w="57150">
            <a:solidFill>
              <a:srgbClr val="7D5008"/>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3" name="Rectangle 32"/>
          <p:cNvSpPr/>
          <p:nvPr userDrawn="1"/>
        </p:nvSpPr>
        <p:spPr>
          <a:xfrm>
            <a:off x="7678346" y="2221532"/>
            <a:ext cx="4513654"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userDrawn="1"/>
        </p:nvSpPr>
        <p:spPr>
          <a:xfrm>
            <a:off x="0" y="2221532"/>
            <a:ext cx="4402106"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Tree>
    <p:extLst>
      <p:ext uri="{BB962C8B-B14F-4D97-AF65-F5344CB8AC3E}">
        <p14:creationId xmlns:p14="http://schemas.microsoft.com/office/powerpoint/2010/main" val="3466080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a:t>
            </a:r>
            <a:r>
              <a:rPr lang="en-US" sz="1600" baseline="0" dirty="0"/>
              <a:t> Diploma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4" name="Picture 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spTree>
    <p:extLst>
      <p:ext uri="{BB962C8B-B14F-4D97-AF65-F5344CB8AC3E}">
        <p14:creationId xmlns:p14="http://schemas.microsoft.com/office/powerpoint/2010/main" val="1240864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#2102CS403 (Python)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Overview of Python</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0066"/>
            <a:ext cx="11929641" cy="5593943"/>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5CEC62-96B4-E0C4-A41B-5B4A26568143}"/>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10310267" y="875912"/>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2308038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5649046"/>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#2102CS403 (Python)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Overview of Python</a:t>
            </a:r>
          </a:p>
        </p:txBody>
      </p:sp>
      <p:pic>
        <p:nvPicPr>
          <p:cNvPr id="4" name="Picture 3">
            <a:extLst>
              <a:ext uri="{FF2B5EF4-FFF2-40B4-BE49-F238E27FC236}">
                <a16:creationId xmlns:a16="http://schemas.microsoft.com/office/drawing/2014/main" id="{2E900F4D-C4C2-91C4-F722-0307E0E98124}"/>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10296409" y="5978650"/>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36936926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5"/>
            <a:ext cx="11929641" cy="5656790"/>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p:cNvPicPr>
          <p:nvPr userDrawn="1"/>
        </p:nvPicPr>
        <p:blipFill>
          <a:blip r:embed="rId3" cstate="print">
            <a:extLst>
              <a:ext uri="{28A0092B-C50C-407E-A947-70E740481C1C}">
                <a14:useLocalDpi xmlns:a14="http://schemas.microsoft.com/office/drawing/2010/main" val="0"/>
              </a:ext>
            </a:extLst>
          </a:blip>
          <a:srcRect/>
          <a:stretch/>
        </p:blipFill>
        <p:spPr>
          <a:xfrm>
            <a:off x="-2"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1563030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What is Data Structure?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Section-1 </a:t>
            </a:r>
          </a:p>
        </p:txBody>
      </p:sp>
      <p:sp>
        <p:nvSpPr>
          <p:cNvPr id="9"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4" name="Picture 3">
            <a:extLst>
              <a:ext uri="{FF2B5EF4-FFF2-40B4-BE49-F238E27FC236}">
                <a16:creationId xmlns:a16="http://schemas.microsoft.com/office/drawing/2014/main" id="{36EA03F2-936E-50E5-4A31-21E62AB22966}"/>
              </a:ext>
            </a:extLst>
          </p:cNvPr>
          <p:cNvPicPr>
            <a:picLocks/>
          </p:cNvPicPr>
          <p:nvPr userDrawn="1"/>
        </p:nvPicPr>
        <p:blipFill>
          <a:blip r:embed="rId5">
            <a:extLst>
              <a:ext uri="{28A0092B-C50C-407E-A947-70E740481C1C}">
                <a14:useLocalDpi xmlns:a14="http://schemas.microsoft.com/office/drawing/2010/main" val="0"/>
              </a:ext>
            </a:extLst>
          </a:blip>
          <a:srcRect/>
          <a:stretch/>
        </p:blipFill>
        <p:spPr>
          <a:xfrm>
            <a:off x="10296409" y="5978650"/>
            <a:ext cx="1761119" cy="538789"/>
          </a:xfrm>
          <a:prstGeom prst="rect">
            <a:avLst/>
          </a:prstGeom>
          <a:effectLst>
            <a:reflection endPos="0" dist="50800" dir="5400000" sy="-100000" algn="bl" rotWithShape="0"/>
          </a:effectLst>
        </p:spPr>
      </p:pic>
    </p:spTree>
    <p:extLst>
      <p:ext uri="{BB962C8B-B14F-4D97-AF65-F5344CB8AC3E}">
        <p14:creationId xmlns:p14="http://schemas.microsoft.com/office/powerpoint/2010/main" val="1146427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10430879" y="0"/>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22037110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10430879"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397491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Dharmikkumar</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G. Aghera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DU #</a:t>
            </a:r>
            <a:r>
              <a:rPr lang="en-US" dirty="0">
                <a:solidFill>
                  <a:schemeClr val="tx1"/>
                </a:solidFill>
              </a:rPr>
              <a:t>2304CS401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Python </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8F5C0B"/>
              </a:buClr>
              <a:buFont typeface="Wingdings 3" panose="05040102010807070707" pitchFamily="18" charset="2"/>
              <a:buChar char=""/>
              <a:defRPr sz="2400">
                <a:solidFill>
                  <a:schemeClr val="tx1"/>
                </a:solidFill>
              </a:defRPr>
            </a:lvl1pPr>
            <a:lvl2pPr marL="809625" indent="-352425" algn="just">
              <a:buClr>
                <a:srgbClr val="8F5C0B"/>
              </a:buClr>
              <a:buFont typeface="Wingdings 3" panose="05040102010807070707" pitchFamily="18" charset="2"/>
              <a:buChar char=""/>
              <a:defRPr sz="2000">
                <a:solidFill>
                  <a:schemeClr val="tx1"/>
                </a:solidFill>
              </a:defRPr>
            </a:lvl2pPr>
            <a:lvl3pPr marL="1143000" indent="-228600" algn="just">
              <a:buClr>
                <a:srgbClr val="8F5C0B"/>
              </a:buClr>
              <a:buFont typeface="Wingdings" panose="05000000000000000000" pitchFamily="2" charset="2"/>
              <a:buChar char="§"/>
              <a:defRPr sz="1800">
                <a:solidFill>
                  <a:schemeClr val="tx1"/>
                </a:solidFill>
              </a:defRPr>
            </a:lvl3pPr>
            <a:lvl4pPr algn="just">
              <a:buClr>
                <a:srgbClr val="8F5C0B"/>
              </a:buClr>
              <a:defRPr sz="1600">
                <a:solidFill>
                  <a:schemeClr val="tx1"/>
                </a:solidFill>
              </a:defRPr>
            </a:lvl4pPr>
            <a:lvl5pPr algn="just">
              <a:buClr>
                <a:srgbClr val="8F5C0B"/>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Vishal</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Makwana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5"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#2102CS302 (DS)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Stack and Queue</a:t>
            </a:r>
          </a:p>
        </p:txBody>
      </p:sp>
      <p:pic>
        <p:nvPicPr>
          <p:cNvPr id="8" name="Picture 7"/>
          <p:cNvPicPr>
            <a:picLocks/>
          </p:cNvPicPr>
          <p:nvPr userDrawn="1"/>
        </p:nvPicPr>
        <p:blipFill>
          <a:blip r:embed="rId2" cstate="print">
            <a:extLst>
              <a:ext uri="{28A0092B-C50C-407E-A947-70E740481C1C}">
                <a14:useLocalDpi xmlns:a14="http://schemas.microsoft.com/office/drawing/2010/main" val="0"/>
              </a:ext>
            </a:extLst>
          </a:blip>
          <a:srcRect/>
          <a:stretch/>
        </p:blipFill>
        <p:spPr>
          <a:xfrm>
            <a:off x="0" y="5782375"/>
            <a:ext cx="1761119" cy="820499"/>
          </a:xfrm>
          <a:prstGeom prst="rect">
            <a:avLst/>
          </a:prstGeom>
          <a:effectLst>
            <a:reflection endPos="0" dist="50800" dir="5400000" sy="-100000" algn="bl" rotWithShape="0"/>
          </a:effectLst>
        </p:spPr>
      </p:pic>
    </p:spTree>
    <p:extLst>
      <p:ext uri="{BB962C8B-B14F-4D97-AF65-F5344CB8AC3E}">
        <p14:creationId xmlns:p14="http://schemas.microsoft.com/office/powerpoint/2010/main" val="15411682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886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2329290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a:t>
            </a:r>
            <a:r>
              <a:rPr lang="en-US" sz="1600" baseline="0" dirty="0"/>
              <a:t>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1" name="Straight Connector 30">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733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1" name="Straight Connector 30">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892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6973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07762"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BCBD36D-80E5-2938-4F3C-399C4FEF2205}"/>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213589" y="1335005"/>
            <a:ext cx="2520000" cy="2520000"/>
          </a:xfrm>
          <a:prstGeom prst="rect">
            <a:avLst/>
          </a:prstGeom>
        </p:spPr>
      </p:pic>
      <p:pic>
        <p:nvPicPr>
          <p:cNvPr id="4" name="Picture 3">
            <a:extLst>
              <a:ext uri="{FF2B5EF4-FFF2-40B4-BE49-F238E27FC236}">
                <a16:creationId xmlns:a16="http://schemas.microsoft.com/office/drawing/2014/main" id="{28AD27D4-D354-4363-989F-4442C30D6B85}"/>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8808334" y="429749"/>
            <a:ext cx="2946640" cy="905256"/>
          </a:xfrm>
          <a:prstGeom prst="rect">
            <a:avLst/>
          </a:prstGeom>
        </p:spPr>
      </p:pic>
    </p:spTree>
    <p:extLst>
      <p:ext uri="{BB962C8B-B14F-4D97-AF65-F5344CB8AC3E}">
        <p14:creationId xmlns:p14="http://schemas.microsoft.com/office/powerpoint/2010/main" val="11750067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0569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a:t>
            </a:r>
            <a:r>
              <a:rPr lang="en-US" sz="1600" baseline="0" dirty="0"/>
              <a:t> Diploma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2727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92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a:t>
            </a:r>
            <a:r>
              <a:rPr lang="en-US" sz="1600" baseline="0" dirty="0"/>
              <a:t> Studies</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103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2723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5" name="Straight Connector 34">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2312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306784" y="228538"/>
            <a:ext cx="3575304" cy="893826"/>
          </a:xfrm>
          <a:prstGeom prst="rect">
            <a:avLst/>
          </a:prstGeom>
        </p:spPr>
      </p:pic>
      <p:cxnSp>
        <p:nvCxnSpPr>
          <p:cNvPr id="34" name="Straight Connector 33">
            <a:extLst>
              <a:ext uri="{FF2B5EF4-FFF2-40B4-BE49-F238E27FC236}">
                <a16:creationId xmlns:a16="http://schemas.microsoft.com/office/drawing/2014/main" id="{E79C5D16-8087-4587-9A0A-A0570C73E0E7}"/>
              </a:ext>
            </a:extLst>
          </p:cNvPr>
          <p:cNvCxnSpPr/>
          <p:nvPr userDrawn="1"/>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4092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20383"/>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6154249" cy="338554"/>
          </a:xfrm>
          <a:prstGeom prst="rect">
            <a:avLst/>
          </a:prstGeom>
          <a:noFill/>
        </p:spPr>
        <p:txBody>
          <a:bodyPr wrap="none" rtlCol="0">
            <a:spAutoFit/>
          </a:bodyPr>
          <a:lstStyle/>
          <a:p>
            <a:r>
              <a:rPr lang="en-US" sz="1600" dirty="0"/>
              <a:t>Darshan Institute of Engineering &amp; Technology for Diploma Studies,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5883522" cy="16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E99718">
                        <a:shade val="30000"/>
                        <a:satMod val="115000"/>
                      </a:srgbClr>
                    </a:gs>
                    <a:gs pos="50000">
                      <a:srgbClr val="E99718">
                        <a:shade val="67500"/>
                        <a:satMod val="115000"/>
                      </a:srgbClr>
                    </a:gs>
                    <a:gs pos="100000">
                      <a:srgbClr val="E99718">
                        <a:shade val="100000"/>
                        <a:satMod val="115000"/>
                      </a:srgbClr>
                    </a:gs>
                  </a:gsLst>
                  <a:lin ang="0" scaled="1"/>
                  <a:tileRect/>
                </a:gradFill>
                <a:effectLst/>
                <a:latin typeface="+mn-lt"/>
                <a:ea typeface="+mn-ea"/>
                <a:cs typeface="+mn-cs"/>
              </a:defRPr>
            </a:lvl1pPr>
          </a:lstStyle>
          <a:p>
            <a:r>
              <a:rPr lang="en-IN" dirty="0" err="1"/>
              <a:t>Prof.</a:t>
            </a:r>
            <a:r>
              <a:rPr lang="en-IN" dirty="0"/>
              <a:t> Vishal K </a:t>
            </a:r>
            <a:r>
              <a:rPr lang="en-IN" dirty="0" err="1"/>
              <a:t>Makwana</a:t>
            </a:r>
            <a:endParaRPr lang="en-IN"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6"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sp>
        <p:nvSpPr>
          <p:cNvPr id="30" name="Hexagon 29">
            <a:extLst>
              <a:ext uri="{FF2B5EF4-FFF2-40B4-BE49-F238E27FC236}">
                <a16:creationId xmlns:a16="http://schemas.microsoft.com/office/drawing/2014/main" id="{1BB32699-4C62-4BBF-9A17-90008E297198}"/>
              </a:ext>
            </a:extLst>
          </p:cNvPr>
          <p:cNvSpPr/>
          <p:nvPr userDrawn="1"/>
        </p:nvSpPr>
        <p:spPr>
          <a:xfrm rot="5400000">
            <a:off x="4309292" y="1717040"/>
            <a:ext cx="3461658" cy="2984188"/>
          </a:xfrm>
          <a:prstGeom prst="hexagon">
            <a:avLst/>
          </a:prstGeom>
          <a:solidFill>
            <a:schemeClr val="bg1">
              <a:lumMod val="95000"/>
            </a:schemeClr>
          </a:solidFill>
          <a:ln w="57150">
            <a:solidFill>
              <a:schemeClr val="accent5">
                <a:lumMod val="75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rgbClr val="212121"/>
              </a:solidFill>
            </a:endParaRPr>
          </a:p>
        </p:txBody>
      </p:sp>
      <p:sp>
        <p:nvSpPr>
          <p:cNvPr id="31" name="TextBox 30">
            <a:extLst>
              <a:ext uri="{FF2B5EF4-FFF2-40B4-BE49-F238E27FC236}">
                <a16:creationId xmlns:a16="http://schemas.microsoft.com/office/drawing/2014/main" id="{88342F5D-5C3A-4D09-B74D-32BF20197BBC}"/>
              </a:ext>
            </a:extLst>
          </p:cNvPr>
          <p:cNvSpPr txBox="1"/>
          <p:nvPr userDrawn="1"/>
        </p:nvSpPr>
        <p:spPr>
          <a:xfrm>
            <a:off x="5014038" y="2239638"/>
            <a:ext cx="2052165" cy="1938992"/>
          </a:xfrm>
          <a:prstGeom prst="rect">
            <a:avLst/>
          </a:prstGeom>
          <a:noFill/>
        </p:spPr>
        <p:txBody>
          <a:bodyPr wrap="none" rtlCol="0">
            <a:spAutoFit/>
          </a:bodyPr>
          <a:lstStyle/>
          <a:p>
            <a:pPr algn="ctr"/>
            <a:r>
              <a:rPr lang="en-US" sz="6000" b="1" i="1" dirty="0">
                <a:solidFill>
                  <a:srgbClr val="212121"/>
                </a:solidFill>
              </a:rPr>
              <a:t>Thank</a:t>
            </a:r>
          </a:p>
          <a:p>
            <a:pPr algn="ctr"/>
            <a:r>
              <a:rPr lang="en-US" sz="6000" b="1" i="1" dirty="0">
                <a:solidFill>
                  <a:srgbClr val="212121"/>
                </a:solidFill>
              </a:rPr>
              <a:t>You</a:t>
            </a:r>
          </a:p>
        </p:txBody>
      </p:sp>
      <p:sp>
        <p:nvSpPr>
          <p:cNvPr id="33" name="Rectangle 32">
            <a:extLst>
              <a:ext uri="{FF2B5EF4-FFF2-40B4-BE49-F238E27FC236}">
                <a16:creationId xmlns:a16="http://schemas.microsoft.com/office/drawing/2014/main" id="{02C58FA9-71EA-487D-8A75-915EC6877722}"/>
              </a:ext>
            </a:extLst>
          </p:cNvPr>
          <p:cNvSpPr/>
          <p:nvPr userDrawn="1"/>
        </p:nvSpPr>
        <p:spPr>
          <a:xfrm>
            <a:off x="0" y="2221532"/>
            <a:ext cx="4402106" cy="1951692"/>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sp>
        <p:nvSpPr>
          <p:cNvPr id="34" name="Rectangle 33">
            <a:extLst>
              <a:ext uri="{FF2B5EF4-FFF2-40B4-BE49-F238E27FC236}">
                <a16:creationId xmlns:a16="http://schemas.microsoft.com/office/drawing/2014/main" id="{97A77512-C96D-4B1D-861C-3369397D6121}"/>
              </a:ext>
            </a:extLst>
          </p:cNvPr>
          <p:cNvSpPr/>
          <p:nvPr userDrawn="1"/>
        </p:nvSpPr>
        <p:spPr>
          <a:xfrm flipH="1">
            <a:off x="7678346" y="2221532"/>
            <a:ext cx="4513654" cy="1951692"/>
          </a:xfrm>
          <a:prstGeom prst="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solidFill>
                <a:srgbClr val="212121"/>
              </a:solidFill>
            </a:endParaRPr>
          </a:p>
        </p:txBody>
      </p:sp>
      <p:pic>
        <p:nvPicPr>
          <p:cNvPr id="2" name="Picture 1">
            <a:extLst>
              <a:ext uri="{FF2B5EF4-FFF2-40B4-BE49-F238E27FC236}">
                <a16:creationId xmlns:a16="http://schemas.microsoft.com/office/drawing/2014/main" id="{6ED81706-03FD-5011-BE52-6B8AB641A226}"/>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8808334" y="429749"/>
            <a:ext cx="2946640" cy="905256"/>
          </a:xfrm>
          <a:prstGeom prst="rect">
            <a:avLst/>
          </a:prstGeom>
        </p:spPr>
      </p:pic>
    </p:spTree>
    <p:extLst>
      <p:ext uri="{BB962C8B-B14F-4D97-AF65-F5344CB8AC3E}">
        <p14:creationId xmlns:p14="http://schemas.microsoft.com/office/powerpoint/2010/main" val="151065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4" name="Group 3">
            <a:extLst>
              <a:ext uri="{FF2B5EF4-FFF2-40B4-BE49-F238E27FC236}">
                <a16:creationId xmlns:a16="http://schemas.microsoft.com/office/drawing/2014/main" id="{07D38499-9301-48B7-BA27-7E1A5AFCBF53}"/>
              </a:ext>
            </a:extLst>
          </p:cNvPr>
          <p:cNvGrpSpPr/>
          <p:nvPr userDrawn="1"/>
        </p:nvGrpSpPr>
        <p:grpSpPr>
          <a:xfrm>
            <a:off x="10684288" y="5992307"/>
            <a:ext cx="1339023" cy="407045"/>
            <a:chOff x="10721798" y="852808"/>
            <a:chExt cx="1339023" cy="407045"/>
          </a:xfrm>
        </p:grpSpPr>
        <p:pic>
          <p:nvPicPr>
            <p:cNvPr id="5" name="Picture 4">
              <a:extLst>
                <a:ext uri="{FF2B5EF4-FFF2-40B4-BE49-F238E27FC236}">
                  <a16:creationId xmlns:a16="http://schemas.microsoft.com/office/drawing/2014/main" id="{965D07C2-5660-042B-0965-458E2E2784A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6" name="Rectangle 5">
              <a:extLst>
                <a:ext uri="{FF2B5EF4-FFF2-40B4-BE49-F238E27FC236}">
                  <a16:creationId xmlns:a16="http://schemas.microsoft.com/office/drawing/2014/main" id="{6994CD80-6289-4C5A-EED6-04FC7A55318E}"/>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17">
            <a:extLst>
              <a:ext uri="{FF2B5EF4-FFF2-40B4-BE49-F238E27FC236}">
                <a16:creationId xmlns:a16="http://schemas.microsoft.com/office/drawing/2014/main" id="{030B7341-5BA2-81CD-42A2-48D505BD3869}"/>
              </a:ext>
            </a:extLst>
          </p:cNvPr>
          <p:cNvSpPr>
            <a:spLocks/>
          </p:cNvSpPr>
          <p:nvPr userDrawn="1"/>
        </p:nvSpPr>
        <p:spPr bwMode="auto">
          <a:xfrm>
            <a:off x="0" y="5914567"/>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03 – Introduction to PHP</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12/10/2024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12/10/2024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368773467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images.app.goo.gl/MYSDdquMo6T6zYb2A"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dharmikkumar.aghera@darshan.ac.in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9898205621</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Application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a:t>
            </a:r>
            <a:r>
              <a:rPr lang="en-IN" dirty="0" err="1"/>
              <a:t>Dharmikkumar</a:t>
            </a:r>
            <a:r>
              <a:rPr lang="en-IN" dirty="0"/>
              <a:t> G. Aghera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Python Programming (</a:t>
            </a:r>
            <a:r>
              <a:rPr lang="en-US" dirty="0"/>
              <a:t>2304CS401</a:t>
            </a:r>
            <a:r>
              <a:rPr lang="en-IN" dirty="0"/>
              <a:t>)</a:t>
            </a:r>
          </a:p>
        </p:txBody>
      </p:sp>
      <p:pic>
        <p:nvPicPr>
          <p:cNvPr id="16" name="Picture Placeholder 15"/>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a:stretch/>
        </p:blipFill>
        <p:spPr>
          <a:xfrm>
            <a:off x="353569" y="5197789"/>
            <a:ext cx="1353599" cy="1353599"/>
          </a:xfrm>
        </p:spPr>
      </p:pic>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Unit-01</a:t>
            </a:r>
            <a:r>
              <a:rPr lang="en-US" dirty="0"/>
              <a:t> </a:t>
            </a:r>
            <a:br>
              <a:rPr lang="en-US" dirty="0"/>
            </a:br>
            <a:r>
              <a:rPr lang="en-US" dirty="0"/>
              <a:t>Introduction to </a:t>
            </a:r>
            <a:br>
              <a:rPr lang="en-US" dirty="0"/>
            </a:br>
            <a:r>
              <a:rPr lang="en-US" dirty="0"/>
              <a:t>Python</a:t>
            </a:r>
          </a:p>
        </p:txBody>
      </p:sp>
      <p:pic>
        <p:nvPicPr>
          <p:cNvPr id="2056" name="Picture 8" descr="professional-web-design-social-ink-professional-web-design-png-1000_813 -  Norderber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8716" y="1888402"/>
            <a:ext cx="3763634" cy="305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2C81D-0813-5454-37AD-9BC4F0BF1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C72C2D-0E0A-D9B7-D93C-A48164817C83}"/>
              </a:ext>
            </a:extLst>
          </p:cNvPr>
          <p:cNvSpPr>
            <a:spLocks noGrp="1"/>
          </p:cNvSpPr>
          <p:nvPr>
            <p:ph type="title"/>
          </p:nvPr>
        </p:nvSpPr>
        <p:spPr/>
        <p:txBody>
          <a:bodyPr>
            <a:normAutofit/>
          </a:bodyPr>
          <a:lstStyle/>
          <a:p>
            <a:r>
              <a:rPr lang="en-US" sz="3600" dirty="0"/>
              <a:t>Applications of python</a:t>
            </a:r>
          </a:p>
        </p:txBody>
      </p:sp>
      <p:pic>
        <p:nvPicPr>
          <p:cNvPr id="48" name="Picture 47">
            <a:extLst>
              <a:ext uri="{FF2B5EF4-FFF2-40B4-BE49-F238E27FC236}">
                <a16:creationId xmlns:a16="http://schemas.microsoft.com/office/drawing/2014/main" id="{CA3C8F37-DFC4-0B29-E4DB-FAE371B00FC4}"/>
              </a:ext>
            </a:extLst>
          </p:cNvPr>
          <p:cNvPicPr>
            <a:picLocks noChangeAspect="1"/>
          </p:cNvPicPr>
          <p:nvPr/>
        </p:nvPicPr>
        <p:blipFill>
          <a:blip r:embed="rId2"/>
          <a:stretch>
            <a:fillRect/>
          </a:stretch>
        </p:blipFill>
        <p:spPr>
          <a:xfrm>
            <a:off x="2361876" y="794034"/>
            <a:ext cx="7468247" cy="5755123"/>
          </a:xfrm>
          <a:prstGeom prst="rect">
            <a:avLst/>
          </a:prstGeom>
        </p:spPr>
      </p:pic>
    </p:spTree>
    <p:extLst>
      <p:ext uri="{BB962C8B-B14F-4D97-AF65-F5344CB8AC3E}">
        <p14:creationId xmlns:p14="http://schemas.microsoft.com/office/powerpoint/2010/main" val="170128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898B7-ED26-A270-6588-C5752A4FB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12EAE-AF84-3C19-43EE-4561B549B832}"/>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Advantages of Python</a:t>
            </a:r>
          </a:p>
        </p:txBody>
      </p:sp>
      <p:sp>
        <p:nvSpPr>
          <p:cNvPr id="3" name="Text Placeholder 2">
            <a:extLst>
              <a:ext uri="{FF2B5EF4-FFF2-40B4-BE49-F238E27FC236}">
                <a16:creationId xmlns:a16="http://schemas.microsoft.com/office/drawing/2014/main" id="{9975D982-7439-96EC-3298-8F874A143D64}"/>
              </a:ext>
            </a:extLst>
          </p:cNvPr>
          <p:cNvSpPr>
            <a:spLocks noGrp="1"/>
          </p:cNvSpPr>
          <p:nvPr>
            <p:ph type="body" idx="1"/>
          </p:nvPr>
        </p:nvSpPr>
        <p:spPr/>
        <p:txBody>
          <a:bodyPr/>
          <a:lstStyle/>
          <a:p>
            <a:r>
              <a:rPr lang="en-US" dirty="0"/>
              <a:t>Section - 2</a:t>
            </a:r>
          </a:p>
        </p:txBody>
      </p:sp>
    </p:spTree>
    <p:extLst>
      <p:ext uri="{BB962C8B-B14F-4D97-AF65-F5344CB8AC3E}">
        <p14:creationId xmlns:p14="http://schemas.microsoft.com/office/powerpoint/2010/main" val="2273190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F7F24-45F4-BD48-B9CD-95AAF4E207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E6BB4-C5FF-B1FA-9FFC-C9B84A83A91A}"/>
              </a:ext>
            </a:extLst>
          </p:cNvPr>
          <p:cNvSpPr>
            <a:spLocks noGrp="1"/>
          </p:cNvSpPr>
          <p:nvPr>
            <p:ph type="title"/>
          </p:nvPr>
        </p:nvSpPr>
        <p:spPr/>
        <p:txBody>
          <a:bodyPr>
            <a:normAutofit/>
          </a:bodyPr>
          <a:lstStyle/>
          <a:p>
            <a:r>
              <a:rPr lang="en-IN" sz="3600" dirty="0"/>
              <a:t>Advantages of Python</a:t>
            </a:r>
            <a:endParaRPr lang="en-US" sz="3600" dirty="0"/>
          </a:p>
        </p:txBody>
      </p:sp>
      <p:sp>
        <p:nvSpPr>
          <p:cNvPr id="3" name="Content Placeholder 2">
            <a:extLst>
              <a:ext uri="{FF2B5EF4-FFF2-40B4-BE49-F238E27FC236}">
                <a16:creationId xmlns:a16="http://schemas.microsoft.com/office/drawing/2014/main" id="{56F88DBB-E4F6-FC87-3FD6-ADEA92C8D2B9}"/>
              </a:ext>
            </a:extLst>
          </p:cNvPr>
          <p:cNvSpPr>
            <a:spLocks noGrp="1"/>
          </p:cNvSpPr>
          <p:nvPr>
            <p:ph idx="1"/>
          </p:nvPr>
        </p:nvSpPr>
        <p:spPr/>
        <p:txBody>
          <a:bodyPr/>
          <a:lstStyle/>
          <a:p>
            <a:r>
              <a:rPr lang="en-US" dirty="0"/>
              <a:t>Python has many advantages which are listed as follows.</a:t>
            </a:r>
          </a:p>
          <a:p>
            <a:r>
              <a:rPr lang="en-US" dirty="0">
                <a:solidFill>
                  <a:srgbClr val="C62827"/>
                </a:solidFill>
              </a:rPr>
              <a:t>Easy to Read, Learn and Write</a:t>
            </a:r>
          </a:p>
          <a:p>
            <a:pPr lvl="1"/>
            <a:r>
              <a:rPr lang="en-US" sz="2200" dirty="0"/>
              <a:t>Python is a high-level programming language that has English-like syntax. This makes it easier to read and understand the code.</a:t>
            </a:r>
          </a:p>
          <a:p>
            <a:r>
              <a:rPr lang="en-US" dirty="0">
                <a:solidFill>
                  <a:srgbClr val="C62827"/>
                </a:solidFill>
              </a:rPr>
              <a:t>Improved Productivity</a:t>
            </a:r>
          </a:p>
          <a:p>
            <a:pPr lvl="1"/>
            <a:r>
              <a:rPr lang="en-US" sz="2200" dirty="0"/>
              <a:t>Python is a very productive language. Due to the simplicity of Python, developers can focus on solving the problem.</a:t>
            </a:r>
          </a:p>
          <a:p>
            <a:r>
              <a:rPr lang="en-US" dirty="0">
                <a:solidFill>
                  <a:srgbClr val="C62827"/>
                </a:solidFill>
              </a:rPr>
              <a:t>Interpreted Language</a:t>
            </a:r>
          </a:p>
          <a:p>
            <a:pPr lvl="1"/>
            <a:r>
              <a:rPr lang="en-US" sz="2200" dirty="0"/>
              <a:t>Python is an interpreted language which means that Python directly executes the code line by line. In case of any error, it stops further execution and reports back the error which has occurred.</a:t>
            </a:r>
          </a:p>
          <a:p>
            <a:r>
              <a:rPr lang="en-US" dirty="0">
                <a:solidFill>
                  <a:srgbClr val="C62827"/>
                </a:solidFill>
              </a:rPr>
              <a:t>Dynamically Typed</a:t>
            </a:r>
          </a:p>
          <a:p>
            <a:pPr lvl="1"/>
            <a:r>
              <a:rPr lang="en-US" sz="2200" dirty="0"/>
              <a:t>Python assigns the data type automatically during execution. The programmer doesn’t need to worry about declaring variables and their data types.</a:t>
            </a:r>
          </a:p>
        </p:txBody>
      </p:sp>
    </p:spTree>
    <p:extLst>
      <p:ext uri="{BB962C8B-B14F-4D97-AF65-F5344CB8AC3E}">
        <p14:creationId xmlns:p14="http://schemas.microsoft.com/office/powerpoint/2010/main" val="269230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547F5-2F6D-31F9-F7E2-BFC7C1E0B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68EEB-284A-39C2-3F64-BFE9B60ED78C}"/>
              </a:ext>
            </a:extLst>
          </p:cNvPr>
          <p:cNvSpPr>
            <a:spLocks noGrp="1"/>
          </p:cNvSpPr>
          <p:nvPr>
            <p:ph type="title"/>
          </p:nvPr>
        </p:nvSpPr>
        <p:spPr/>
        <p:txBody>
          <a:bodyPr>
            <a:normAutofit/>
          </a:bodyPr>
          <a:lstStyle/>
          <a:p>
            <a:r>
              <a:rPr lang="en-IN" sz="3600" dirty="0"/>
              <a:t>Advantages of Python</a:t>
            </a:r>
            <a:endParaRPr lang="en-US" sz="3600" dirty="0"/>
          </a:p>
        </p:txBody>
      </p:sp>
      <p:sp>
        <p:nvSpPr>
          <p:cNvPr id="3" name="Content Placeholder 2">
            <a:extLst>
              <a:ext uri="{FF2B5EF4-FFF2-40B4-BE49-F238E27FC236}">
                <a16:creationId xmlns:a16="http://schemas.microsoft.com/office/drawing/2014/main" id="{5C129EE1-F939-31AF-FD17-B7179764A764}"/>
              </a:ext>
            </a:extLst>
          </p:cNvPr>
          <p:cNvSpPr>
            <a:spLocks noGrp="1"/>
          </p:cNvSpPr>
          <p:nvPr>
            <p:ph idx="1"/>
          </p:nvPr>
        </p:nvSpPr>
        <p:spPr>
          <a:xfrm>
            <a:off x="131179" y="890557"/>
            <a:ext cx="11929641" cy="5590565"/>
          </a:xfrm>
        </p:spPr>
        <p:txBody>
          <a:bodyPr/>
          <a:lstStyle/>
          <a:p>
            <a:r>
              <a:rPr lang="en-US" dirty="0">
                <a:solidFill>
                  <a:srgbClr val="C62827"/>
                </a:solidFill>
              </a:rPr>
              <a:t>Free and Open-Source</a:t>
            </a:r>
          </a:p>
          <a:p>
            <a:pPr lvl="1"/>
            <a:r>
              <a:rPr lang="en-US" sz="2200" dirty="0"/>
              <a:t>Python comes under the OSI approved open-source license. This makes it free to use and distribute. </a:t>
            </a:r>
          </a:p>
          <a:p>
            <a:pPr lvl="1"/>
            <a:r>
              <a:rPr lang="en-US" sz="2200" dirty="0"/>
              <a:t>The Python Software Foundation distributes pre-made binaries that are freely available for use on all major operating systems called </a:t>
            </a:r>
            <a:r>
              <a:rPr lang="en-US" sz="2200" dirty="0" err="1"/>
              <a:t>CPython</a:t>
            </a:r>
            <a:r>
              <a:rPr lang="en-US" sz="2200" dirty="0"/>
              <a:t>.</a:t>
            </a:r>
          </a:p>
          <a:p>
            <a:pPr lvl="1"/>
            <a:r>
              <a:rPr lang="en-US" sz="2200" dirty="0"/>
              <a:t>You can get </a:t>
            </a:r>
            <a:r>
              <a:rPr lang="en-US" sz="2200" dirty="0" err="1"/>
              <a:t>CPython’s</a:t>
            </a:r>
            <a:r>
              <a:rPr lang="en-US" sz="2200" dirty="0"/>
              <a:t> source-code, too. Plus, you can modify the source code and distribute it as allowed by </a:t>
            </a:r>
            <a:r>
              <a:rPr lang="en-US" sz="2200" dirty="0" err="1"/>
              <a:t>CPython’s</a:t>
            </a:r>
            <a:r>
              <a:rPr lang="en-US" sz="2200" dirty="0"/>
              <a:t> license.</a:t>
            </a:r>
          </a:p>
          <a:p>
            <a:r>
              <a:rPr lang="en-US" dirty="0">
                <a:solidFill>
                  <a:srgbClr val="C62827"/>
                </a:solidFill>
              </a:rPr>
              <a:t>Vast Libraries Support</a:t>
            </a:r>
          </a:p>
          <a:p>
            <a:pPr lvl="1"/>
            <a:r>
              <a:rPr lang="en-US" sz="2200" dirty="0"/>
              <a:t>The standard library of Python is huge, you can find almost all the functions needed for your task. So, you don’t have to depend on external libraries.</a:t>
            </a:r>
          </a:p>
          <a:p>
            <a:r>
              <a:rPr lang="en-US" dirty="0">
                <a:solidFill>
                  <a:srgbClr val="C62827"/>
                </a:solidFill>
              </a:rPr>
              <a:t>Portability</a:t>
            </a:r>
          </a:p>
          <a:p>
            <a:pPr lvl="1"/>
            <a:r>
              <a:rPr lang="en-US" sz="2200" dirty="0"/>
              <a:t>In many languages like C/C++, you need to change your code to run the program on different platforms. That is not the same with Python. You only write once and run it anywhere.</a:t>
            </a:r>
          </a:p>
          <a:p>
            <a:pPr lvl="1"/>
            <a:r>
              <a:rPr lang="en-US" sz="2200" dirty="0"/>
              <a:t>Python runs on all major operating systems like Microsoft Windows, Linux, and Mac OS X.</a:t>
            </a:r>
          </a:p>
          <a:p>
            <a:endParaRPr lang="en-US" dirty="0"/>
          </a:p>
        </p:txBody>
      </p:sp>
    </p:spTree>
    <p:extLst>
      <p:ext uri="{BB962C8B-B14F-4D97-AF65-F5344CB8AC3E}">
        <p14:creationId xmlns:p14="http://schemas.microsoft.com/office/powerpoint/2010/main" val="168781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2DB98-F507-62E9-0FE0-1E98EB277D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E65156-4F4F-1FDD-014E-ED62B7A4433C}"/>
              </a:ext>
            </a:extLst>
          </p:cNvPr>
          <p:cNvSpPr>
            <a:spLocks noGrp="1"/>
          </p:cNvSpPr>
          <p:nvPr>
            <p:ph type="title"/>
          </p:nvPr>
        </p:nvSpPr>
        <p:spPr/>
        <p:txBody>
          <a:bodyPr>
            <a:normAutofit/>
          </a:bodyPr>
          <a:lstStyle/>
          <a:p>
            <a:r>
              <a:rPr lang="en-IN" sz="3600" dirty="0"/>
              <a:t>Advantages of Python</a:t>
            </a:r>
            <a:endParaRPr lang="en-US" sz="3600" dirty="0"/>
          </a:p>
        </p:txBody>
      </p:sp>
      <p:sp>
        <p:nvSpPr>
          <p:cNvPr id="3" name="Content Placeholder 2">
            <a:extLst>
              <a:ext uri="{FF2B5EF4-FFF2-40B4-BE49-F238E27FC236}">
                <a16:creationId xmlns:a16="http://schemas.microsoft.com/office/drawing/2014/main" id="{C77AA201-C3E4-1B28-272B-939AFEA3137D}"/>
              </a:ext>
            </a:extLst>
          </p:cNvPr>
          <p:cNvSpPr>
            <a:spLocks noGrp="1"/>
          </p:cNvSpPr>
          <p:nvPr>
            <p:ph idx="1"/>
          </p:nvPr>
        </p:nvSpPr>
        <p:spPr>
          <a:xfrm>
            <a:off x="131179" y="953797"/>
            <a:ext cx="11929641" cy="5590565"/>
          </a:xfrm>
        </p:spPr>
        <p:txBody>
          <a:bodyPr/>
          <a:lstStyle/>
          <a:p>
            <a:r>
              <a:rPr lang="en-US" dirty="0">
                <a:solidFill>
                  <a:srgbClr val="C62827"/>
                </a:solidFill>
              </a:rPr>
              <a:t>Ideal for prototypes </a:t>
            </a:r>
          </a:p>
          <a:p>
            <a:pPr lvl="1"/>
            <a:r>
              <a:rPr lang="en-US" sz="2200" dirty="0"/>
              <a:t>Python provide more functionality with less coding so it is ideal for building prototype applications.</a:t>
            </a:r>
          </a:p>
          <a:p>
            <a:r>
              <a:rPr lang="en-US" dirty="0">
                <a:solidFill>
                  <a:srgbClr val="C62827"/>
                </a:solidFill>
              </a:rPr>
              <a:t>It’s Safe</a:t>
            </a:r>
          </a:p>
          <a:p>
            <a:pPr lvl="1"/>
            <a:r>
              <a:rPr lang="en-US" sz="2200" dirty="0"/>
              <a:t>Python doesn’t have pointers like other C-based languages, making it much more reliable.</a:t>
            </a:r>
          </a:p>
          <a:p>
            <a:pPr lvl="1"/>
            <a:r>
              <a:rPr lang="en-US" sz="2200" dirty="0"/>
              <a:t>Along with that, errors never pass silently unless they’re explicitly silenced. </a:t>
            </a:r>
          </a:p>
          <a:p>
            <a:pPr lvl="1"/>
            <a:r>
              <a:rPr lang="en-US" sz="2200" dirty="0"/>
              <a:t>This allows you to see and read why the program crashed and where to correct your error. </a:t>
            </a:r>
          </a:p>
          <a:p>
            <a:r>
              <a:rPr lang="en-US" dirty="0">
                <a:solidFill>
                  <a:srgbClr val="C62827"/>
                </a:solidFill>
              </a:rPr>
              <a:t>High-Level Language</a:t>
            </a:r>
          </a:p>
          <a:p>
            <a:pPr lvl="1"/>
            <a:r>
              <a:rPr lang="en-US" sz="2200" dirty="0"/>
              <a:t>Python looks more like a readable, human language than a low-level language. </a:t>
            </a:r>
          </a:p>
          <a:p>
            <a:pPr lvl="1"/>
            <a:r>
              <a:rPr lang="en-US" sz="2200" dirty="0"/>
              <a:t>This gives you the ability to program at a faster rate.</a:t>
            </a:r>
          </a:p>
          <a:p>
            <a:r>
              <a:rPr lang="en-US" dirty="0">
                <a:solidFill>
                  <a:srgbClr val="C62827"/>
                </a:solidFill>
              </a:rPr>
              <a:t>Highly Efficient</a:t>
            </a:r>
          </a:p>
          <a:p>
            <a:pPr lvl="1"/>
            <a:r>
              <a:rPr lang="en-US" sz="2200" dirty="0"/>
              <a:t>Python has clean object-oriented design and so it provides enhanced process control.</a:t>
            </a:r>
          </a:p>
          <a:p>
            <a:pPr lvl="1"/>
            <a:r>
              <a:rPr lang="en-US" sz="2200" dirty="0"/>
              <a:t>The language is equipped with excellent text processing and integration capabilities, as well as its own unit testing framework, which makes it more efficient.</a:t>
            </a:r>
          </a:p>
          <a:p>
            <a:endParaRPr lang="en-US" dirty="0"/>
          </a:p>
        </p:txBody>
      </p:sp>
    </p:spTree>
    <p:extLst>
      <p:ext uri="{BB962C8B-B14F-4D97-AF65-F5344CB8AC3E}">
        <p14:creationId xmlns:p14="http://schemas.microsoft.com/office/powerpoint/2010/main" val="304771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60BD6-1C97-C5E9-F4A7-69FDED287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FABE9-1A5F-278D-0259-10BFC530034B}"/>
              </a:ext>
            </a:extLst>
          </p:cNvPr>
          <p:cNvSpPr>
            <a:spLocks noGrp="1"/>
          </p:cNvSpPr>
          <p:nvPr>
            <p:ph type="title"/>
          </p:nvPr>
        </p:nvSpPr>
        <p:spPr/>
        <p:txBody>
          <a:bodyPr>
            <a:normAutofit/>
          </a:bodyPr>
          <a:lstStyle/>
          <a:p>
            <a:r>
              <a:rPr lang="en-IN" sz="3600" dirty="0"/>
              <a:t>Advantages of Python</a:t>
            </a:r>
            <a:endParaRPr lang="en-US" sz="3600" dirty="0"/>
          </a:p>
        </p:txBody>
      </p:sp>
      <p:sp>
        <p:nvSpPr>
          <p:cNvPr id="3" name="Content Placeholder 2">
            <a:extLst>
              <a:ext uri="{FF2B5EF4-FFF2-40B4-BE49-F238E27FC236}">
                <a16:creationId xmlns:a16="http://schemas.microsoft.com/office/drawing/2014/main" id="{33049B8F-0C36-30F5-F54D-904B0835DD6D}"/>
              </a:ext>
            </a:extLst>
          </p:cNvPr>
          <p:cNvSpPr>
            <a:spLocks noGrp="1"/>
          </p:cNvSpPr>
          <p:nvPr>
            <p:ph idx="1"/>
          </p:nvPr>
        </p:nvSpPr>
        <p:spPr>
          <a:xfrm>
            <a:off x="131179" y="916475"/>
            <a:ext cx="11929641" cy="5590565"/>
          </a:xfrm>
        </p:spPr>
        <p:txBody>
          <a:bodyPr/>
          <a:lstStyle/>
          <a:p>
            <a:r>
              <a:rPr lang="en-US" dirty="0">
                <a:solidFill>
                  <a:srgbClr val="C62827"/>
                </a:solidFill>
              </a:rPr>
              <a:t>Internet of Things(IoT) Opportunities</a:t>
            </a:r>
          </a:p>
          <a:p>
            <a:pPr lvl="1"/>
            <a:r>
              <a:rPr lang="en-US" sz="2200" dirty="0"/>
              <a:t>IoT applications function efficiently with the help of Python libraries/packages which include: </a:t>
            </a:r>
            <a:r>
              <a:rPr lang="en-US" sz="2200" dirty="0" err="1"/>
              <a:t>Numpy</a:t>
            </a:r>
            <a:r>
              <a:rPr lang="en-US" sz="2200" dirty="0"/>
              <a:t>, Sockets and </a:t>
            </a:r>
            <a:r>
              <a:rPr lang="en-US" sz="2200" dirty="0" err="1"/>
              <a:t>MySQLdb</a:t>
            </a:r>
            <a:r>
              <a:rPr lang="en-US" sz="2200" dirty="0"/>
              <a:t>, Matplotlib, etc.</a:t>
            </a:r>
          </a:p>
          <a:p>
            <a:endParaRPr lang="en-US" dirty="0"/>
          </a:p>
        </p:txBody>
      </p:sp>
    </p:spTree>
    <p:extLst>
      <p:ext uri="{BB962C8B-B14F-4D97-AF65-F5344CB8AC3E}">
        <p14:creationId xmlns:p14="http://schemas.microsoft.com/office/powerpoint/2010/main" val="389261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A44BD-61EB-D284-E038-0974B5393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76CDB-DCE6-9136-6138-D091AE56A5E2}"/>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Disadvantages of Python</a:t>
            </a:r>
          </a:p>
        </p:txBody>
      </p:sp>
      <p:sp>
        <p:nvSpPr>
          <p:cNvPr id="3" name="Text Placeholder 2">
            <a:extLst>
              <a:ext uri="{FF2B5EF4-FFF2-40B4-BE49-F238E27FC236}">
                <a16:creationId xmlns:a16="http://schemas.microsoft.com/office/drawing/2014/main" id="{2CAC6B2C-5DAF-777E-B3D9-DFBAEEA3BF21}"/>
              </a:ext>
            </a:extLst>
          </p:cNvPr>
          <p:cNvSpPr>
            <a:spLocks noGrp="1"/>
          </p:cNvSpPr>
          <p:nvPr>
            <p:ph type="body" idx="1"/>
          </p:nvPr>
        </p:nvSpPr>
        <p:spPr/>
        <p:txBody>
          <a:bodyPr/>
          <a:lstStyle/>
          <a:p>
            <a:r>
              <a:rPr lang="en-US" dirty="0"/>
              <a:t>Section - 2</a:t>
            </a:r>
          </a:p>
        </p:txBody>
      </p:sp>
    </p:spTree>
    <p:extLst>
      <p:ext uri="{BB962C8B-B14F-4D97-AF65-F5344CB8AC3E}">
        <p14:creationId xmlns:p14="http://schemas.microsoft.com/office/powerpoint/2010/main" val="1169012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36D04-05BB-21B0-E122-CA4C7CC03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7F2A4-C527-0661-1E99-D016CE7246DA}"/>
              </a:ext>
            </a:extLst>
          </p:cNvPr>
          <p:cNvSpPr>
            <a:spLocks noGrp="1"/>
          </p:cNvSpPr>
          <p:nvPr>
            <p:ph type="title"/>
          </p:nvPr>
        </p:nvSpPr>
        <p:spPr/>
        <p:txBody>
          <a:bodyPr>
            <a:normAutofit/>
          </a:bodyPr>
          <a:lstStyle/>
          <a:p>
            <a:r>
              <a:rPr lang="en-IN" sz="3600" dirty="0"/>
              <a:t>Disadvantages of Python</a:t>
            </a:r>
            <a:endParaRPr lang="en-US" sz="3600" dirty="0"/>
          </a:p>
        </p:txBody>
      </p:sp>
      <p:sp>
        <p:nvSpPr>
          <p:cNvPr id="3" name="Content Placeholder 2">
            <a:extLst>
              <a:ext uri="{FF2B5EF4-FFF2-40B4-BE49-F238E27FC236}">
                <a16:creationId xmlns:a16="http://schemas.microsoft.com/office/drawing/2014/main" id="{50756FA6-E52D-62B5-21BD-C4357313B1CE}"/>
              </a:ext>
            </a:extLst>
          </p:cNvPr>
          <p:cNvSpPr>
            <a:spLocks noGrp="1"/>
          </p:cNvSpPr>
          <p:nvPr>
            <p:ph idx="1"/>
          </p:nvPr>
        </p:nvSpPr>
        <p:spPr>
          <a:xfrm>
            <a:off x="131179" y="832499"/>
            <a:ext cx="11929641" cy="5590565"/>
          </a:xfrm>
        </p:spPr>
        <p:txBody>
          <a:bodyPr/>
          <a:lstStyle/>
          <a:p>
            <a:r>
              <a:rPr lang="en-US" dirty="0">
                <a:solidFill>
                  <a:srgbClr val="C62827"/>
                </a:solidFill>
              </a:rPr>
              <a:t>Slow in Speed</a:t>
            </a:r>
          </a:p>
          <a:p>
            <a:pPr lvl="1"/>
            <a:r>
              <a:rPr lang="en-US" sz="2200" dirty="0"/>
              <a:t>Python is an interpreted language and dynamically-typed language so the line by line execution of code often leads to slow execution.</a:t>
            </a:r>
          </a:p>
          <a:p>
            <a:pPr lvl="1"/>
            <a:r>
              <a:rPr lang="en-US" sz="2200" dirty="0"/>
              <a:t>The dynamic nature of Python makes speed of Python slow because it does the extra work while executing the code. So, Python is not used for those projects where speed is an important aspect of the project.</a:t>
            </a:r>
          </a:p>
          <a:p>
            <a:r>
              <a:rPr lang="en-US" dirty="0">
                <a:solidFill>
                  <a:srgbClr val="C62827"/>
                </a:solidFill>
              </a:rPr>
              <a:t>Lack of Memory Efficiency</a:t>
            </a:r>
          </a:p>
          <a:p>
            <a:pPr lvl="1"/>
            <a:r>
              <a:rPr lang="en-US" sz="2200" dirty="0"/>
              <a:t>The Python programming language uses a large amount of memory while providing simple application development facility to programmers. </a:t>
            </a:r>
          </a:p>
          <a:p>
            <a:pPr lvl="1"/>
            <a:r>
              <a:rPr lang="en-US" sz="2200" dirty="0"/>
              <a:t>So in those types of application building  when we prefer memory optimization it cannot be preferred for the application development.</a:t>
            </a:r>
          </a:p>
          <a:p>
            <a:r>
              <a:rPr lang="en-US" dirty="0">
                <a:solidFill>
                  <a:srgbClr val="C62827"/>
                </a:solidFill>
              </a:rPr>
              <a:t>Not opted for Mobile Computing</a:t>
            </a:r>
          </a:p>
          <a:p>
            <a:pPr lvl="1"/>
            <a:r>
              <a:rPr lang="en-US" sz="2200" dirty="0"/>
              <a:t>Python is generally used in server-side programming. We don’t get to see Python on the client-side or mobile applications because it is not memory efficient and it has slow processing power as compared to other languages.</a:t>
            </a:r>
          </a:p>
          <a:p>
            <a:endParaRPr lang="en-US" dirty="0"/>
          </a:p>
        </p:txBody>
      </p:sp>
    </p:spTree>
    <p:extLst>
      <p:ext uri="{BB962C8B-B14F-4D97-AF65-F5344CB8AC3E}">
        <p14:creationId xmlns:p14="http://schemas.microsoft.com/office/powerpoint/2010/main" val="105712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D336C-FA86-DBA3-58A1-9C74E73780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6AC93-86EB-44F4-4758-106D4D761F19}"/>
              </a:ext>
            </a:extLst>
          </p:cNvPr>
          <p:cNvSpPr>
            <a:spLocks noGrp="1"/>
          </p:cNvSpPr>
          <p:nvPr>
            <p:ph type="title"/>
          </p:nvPr>
        </p:nvSpPr>
        <p:spPr/>
        <p:txBody>
          <a:bodyPr>
            <a:normAutofit/>
          </a:bodyPr>
          <a:lstStyle/>
          <a:p>
            <a:r>
              <a:rPr lang="en-IN" sz="3600" dirty="0"/>
              <a:t>Disadvantages of Python</a:t>
            </a:r>
            <a:endParaRPr lang="en-US" sz="3600" dirty="0"/>
          </a:p>
        </p:txBody>
      </p:sp>
      <p:sp>
        <p:nvSpPr>
          <p:cNvPr id="3" name="Content Placeholder 2">
            <a:extLst>
              <a:ext uri="{FF2B5EF4-FFF2-40B4-BE49-F238E27FC236}">
                <a16:creationId xmlns:a16="http://schemas.microsoft.com/office/drawing/2014/main" id="{F9B44170-B1E3-2A78-2756-35F74058E313}"/>
              </a:ext>
            </a:extLst>
          </p:cNvPr>
          <p:cNvSpPr>
            <a:spLocks noGrp="1"/>
          </p:cNvSpPr>
          <p:nvPr>
            <p:ph idx="1"/>
          </p:nvPr>
        </p:nvSpPr>
        <p:spPr>
          <a:xfrm>
            <a:off x="131179" y="918548"/>
            <a:ext cx="11929641" cy="5590565"/>
          </a:xfrm>
        </p:spPr>
        <p:txBody>
          <a:bodyPr/>
          <a:lstStyle/>
          <a:p>
            <a:r>
              <a:rPr lang="en-US" dirty="0">
                <a:solidFill>
                  <a:srgbClr val="C62827"/>
                </a:solidFill>
              </a:rPr>
              <a:t>Complex Database Interaction</a:t>
            </a:r>
          </a:p>
          <a:p>
            <a:pPr lvl="1"/>
            <a:r>
              <a:rPr lang="en-US" sz="2200" dirty="0"/>
              <a:t>Programming in Python is easy and stress-free but it lacks in interacting with the database.</a:t>
            </a:r>
          </a:p>
          <a:p>
            <a:pPr lvl="1"/>
            <a:r>
              <a:rPr lang="en-US" sz="2200" dirty="0"/>
              <a:t>The Python’s database access layer is primitive and underdeveloped so when huge corporates need smooth interaction of complex data it is rarely used.</a:t>
            </a:r>
          </a:p>
          <a:p>
            <a:r>
              <a:rPr lang="en-US" dirty="0">
                <a:solidFill>
                  <a:srgbClr val="C62827"/>
                </a:solidFill>
              </a:rPr>
              <a:t>Chances of Runtime Errors</a:t>
            </a:r>
          </a:p>
          <a:p>
            <a:pPr lvl="1"/>
            <a:r>
              <a:rPr lang="en-US" sz="2200" dirty="0"/>
              <a:t>The data type of a variable can change runtime as Python is a dynamically typed language. So, if a variable contains integer value it may also hold a string value in future which can lead to Runtime Errors.</a:t>
            </a:r>
          </a:p>
          <a:p>
            <a:pPr lvl="1"/>
            <a:r>
              <a:rPr lang="en-US" sz="2200" dirty="0"/>
              <a:t>Hence thorough testing of Python applications is preformed by Python programmers.</a:t>
            </a:r>
          </a:p>
          <a:p>
            <a:r>
              <a:rPr lang="en-US" dirty="0">
                <a:solidFill>
                  <a:srgbClr val="C62827"/>
                </a:solidFill>
              </a:rPr>
              <a:t>Design Issues</a:t>
            </a:r>
          </a:p>
          <a:p>
            <a:pPr lvl="1"/>
            <a:r>
              <a:rPr lang="en-US" sz="2200" dirty="0"/>
              <a:t>There are many issues with the design patterns of the programming language, which only gets displayed during runtime.</a:t>
            </a:r>
          </a:p>
          <a:p>
            <a:pPr lvl="1"/>
            <a:r>
              <a:rPr lang="en-US" sz="2200" dirty="0"/>
              <a:t>Hence it is also in the improvement stage and stable releases are preferred for development.</a:t>
            </a:r>
          </a:p>
          <a:p>
            <a:endParaRPr lang="en-US" dirty="0"/>
          </a:p>
        </p:txBody>
      </p:sp>
    </p:spTree>
    <p:extLst>
      <p:ext uri="{BB962C8B-B14F-4D97-AF65-F5344CB8AC3E}">
        <p14:creationId xmlns:p14="http://schemas.microsoft.com/office/powerpoint/2010/main" val="92226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BB270-3D96-A22A-D152-8A14F46B2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2FFD40-E074-E116-9FEB-1CFCD0231A76}"/>
              </a:ext>
            </a:extLst>
          </p:cNvPr>
          <p:cNvSpPr>
            <a:spLocks noGrp="1"/>
          </p:cNvSpPr>
          <p:nvPr>
            <p:ph type="title"/>
          </p:nvPr>
        </p:nvSpPr>
        <p:spPr/>
        <p:txBody>
          <a:bodyPr>
            <a:normAutofit/>
          </a:bodyPr>
          <a:lstStyle/>
          <a:p>
            <a:r>
              <a:rPr lang="en-IN" sz="3600" dirty="0"/>
              <a:t>Disadvantages of Python</a:t>
            </a:r>
            <a:endParaRPr lang="en-US" sz="3600" dirty="0"/>
          </a:p>
        </p:txBody>
      </p:sp>
      <p:sp>
        <p:nvSpPr>
          <p:cNvPr id="3" name="Content Placeholder 2">
            <a:extLst>
              <a:ext uri="{FF2B5EF4-FFF2-40B4-BE49-F238E27FC236}">
                <a16:creationId xmlns:a16="http://schemas.microsoft.com/office/drawing/2014/main" id="{D103215F-96A6-4AEA-669E-A3F3B0A69399}"/>
              </a:ext>
            </a:extLst>
          </p:cNvPr>
          <p:cNvSpPr>
            <a:spLocks noGrp="1"/>
          </p:cNvSpPr>
          <p:nvPr>
            <p:ph idx="1"/>
          </p:nvPr>
        </p:nvSpPr>
        <p:spPr>
          <a:xfrm>
            <a:off x="131179" y="881226"/>
            <a:ext cx="11929641" cy="5590565"/>
          </a:xfrm>
        </p:spPr>
        <p:txBody>
          <a:bodyPr/>
          <a:lstStyle/>
          <a:p>
            <a:r>
              <a:rPr lang="en-US" dirty="0">
                <a:solidFill>
                  <a:srgbClr val="C62827"/>
                </a:solidFill>
              </a:rPr>
              <a:t>Slows Developers Learning Ability</a:t>
            </a:r>
          </a:p>
          <a:p>
            <a:pPr lvl="1"/>
            <a:r>
              <a:rPr lang="en-US" sz="2200" dirty="0"/>
              <a:t>Python developers work with the easy syntax and extensive library feature of Python so they face issues while learning other programming languages and complex programming concepts. </a:t>
            </a:r>
          </a:p>
          <a:p>
            <a:endParaRPr lang="en-US" dirty="0"/>
          </a:p>
        </p:txBody>
      </p:sp>
    </p:spTree>
    <p:extLst>
      <p:ext uri="{BB962C8B-B14F-4D97-AF65-F5344CB8AC3E}">
        <p14:creationId xmlns:p14="http://schemas.microsoft.com/office/powerpoint/2010/main" val="292673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7005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12385"/>
            <a:ext cx="9778869" cy="5170646"/>
          </a:xfrm>
          <a:prstGeom prst="rect">
            <a:avLst/>
          </a:prstGeom>
          <a:noFill/>
        </p:spPr>
        <p:txBody>
          <a:bodyPr wrap="square" rtlCol="0">
            <a:spAutoFit/>
          </a:bodyPr>
          <a:lstStyle/>
          <a:p>
            <a:r>
              <a:rPr lang="en-IN" sz="2600" b="1" dirty="0"/>
              <a:t>Outline</a:t>
            </a:r>
            <a:endParaRPr lang="en-US" sz="2600" b="1" dirty="0"/>
          </a:p>
          <a:p>
            <a:endParaRPr lang="en-US" b="1" dirty="0"/>
          </a:p>
          <a:p>
            <a:pPr indent="446088">
              <a:buFont typeface="Wingdings" pitchFamily="2" charset="2"/>
              <a:buChar char="ü"/>
            </a:pPr>
            <a:r>
              <a:rPr lang="en-US" sz="2200" dirty="0"/>
              <a:t>Introduction to Python</a:t>
            </a:r>
          </a:p>
          <a:p>
            <a:pPr indent="446088">
              <a:buFont typeface="Wingdings" pitchFamily="2" charset="2"/>
              <a:buChar char="ü"/>
            </a:pPr>
            <a:r>
              <a:rPr lang="en-US" sz="2200" dirty="0"/>
              <a:t>Advantages of python</a:t>
            </a:r>
          </a:p>
          <a:p>
            <a:pPr indent="446088">
              <a:buFont typeface="Wingdings" pitchFamily="2" charset="2"/>
              <a:buChar char="ü"/>
            </a:pPr>
            <a:r>
              <a:rPr lang="en-US" sz="2200" dirty="0"/>
              <a:t>Installing python</a:t>
            </a:r>
          </a:p>
          <a:p>
            <a:pPr indent="446088">
              <a:buFont typeface="Wingdings" pitchFamily="2" charset="2"/>
              <a:buChar char="ü"/>
            </a:pPr>
            <a:r>
              <a:rPr lang="en-US" sz="2200" dirty="0"/>
              <a:t>Program Structures</a:t>
            </a:r>
          </a:p>
          <a:p>
            <a:pPr indent="446088">
              <a:buFont typeface="Wingdings" pitchFamily="2" charset="2"/>
              <a:buChar char="ü"/>
            </a:pPr>
            <a:r>
              <a:rPr lang="en-US" sz="2200" dirty="0"/>
              <a:t>User interface &amp; IDE</a:t>
            </a:r>
          </a:p>
          <a:p>
            <a:pPr indent="446088">
              <a:buFont typeface="Wingdings" pitchFamily="2" charset="2"/>
              <a:buChar char="ü"/>
            </a:pPr>
            <a:r>
              <a:rPr lang="en-US" sz="2200" dirty="0"/>
              <a:t>Indentation</a:t>
            </a:r>
          </a:p>
          <a:p>
            <a:pPr indent="446088">
              <a:buFont typeface="Wingdings" pitchFamily="2" charset="2"/>
              <a:buChar char="ü"/>
            </a:pPr>
            <a:r>
              <a:rPr lang="en-US" sz="2200" dirty="0"/>
              <a:t>Comments</a:t>
            </a:r>
          </a:p>
          <a:p>
            <a:pPr indent="446088">
              <a:buFont typeface="Wingdings" pitchFamily="2" charset="2"/>
              <a:buChar char="ü"/>
            </a:pPr>
            <a:r>
              <a:rPr lang="en-US" sz="2200" dirty="0"/>
              <a:t>Reading Input</a:t>
            </a:r>
          </a:p>
          <a:p>
            <a:pPr indent="446088">
              <a:buFont typeface="Wingdings" pitchFamily="2" charset="2"/>
              <a:buChar char="ü"/>
            </a:pPr>
            <a:r>
              <a:rPr lang="en-US" sz="2200" dirty="0"/>
              <a:t>Print Output</a:t>
            </a:r>
          </a:p>
          <a:p>
            <a:pPr indent="446088">
              <a:buFont typeface="Wingdings" pitchFamily="2" charset="2"/>
              <a:buChar char="ü"/>
            </a:pPr>
            <a:r>
              <a:rPr lang="en-US" sz="2200" dirty="0"/>
              <a:t>Python Data types</a:t>
            </a:r>
          </a:p>
          <a:p>
            <a:pPr indent="446088">
              <a:buFont typeface="Wingdings" pitchFamily="2" charset="2"/>
              <a:buChar char="ü"/>
            </a:pPr>
            <a:r>
              <a:rPr lang="en-US" sz="2200" dirty="0"/>
              <a:t>Tokens</a:t>
            </a:r>
          </a:p>
          <a:p>
            <a:pPr indent="446088">
              <a:buFont typeface="Wingdings" pitchFamily="2" charset="2"/>
              <a:buChar char="ü"/>
            </a:pPr>
            <a:r>
              <a:rPr lang="en-US" sz="2200" dirty="0"/>
              <a:t>Variables</a:t>
            </a:r>
          </a:p>
          <a:p>
            <a:r>
              <a:rPr lang="en-US" sz="2200" dirty="0"/>
              <a:t> </a:t>
            </a:r>
          </a:p>
        </p:txBody>
      </p:sp>
      <p:sp>
        <p:nvSpPr>
          <p:cNvPr id="14" name="TextBox 13">
            <a:extLst>
              <a:ext uri="{FF2B5EF4-FFF2-40B4-BE49-F238E27FC236}">
                <a16:creationId xmlns:a16="http://schemas.microsoft.com/office/drawing/2014/main" id="{35EE48EA-925E-252B-F746-58EA758932E5}"/>
              </a:ext>
            </a:extLst>
          </p:cNvPr>
          <p:cNvSpPr txBox="1"/>
          <p:nvPr/>
        </p:nvSpPr>
        <p:spPr>
          <a:xfrm>
            <a:off x="6096000" y="1398161"/>
            <a:ext cx="6097554" cy="3139321"/>
          </a:xfrm>
          <a:prstGeom prst="rect">
            <a:avLst/>
          </a:prstGeom>
          <a:noFill/>
        </p:spPr>
        <p:txBody>
          <a:bodyPr wrap="square">
            <a:spAutoFit/>
          </a:bodyPr>
          <a:lstStyle/>
          <a:p>
            <a:pPr marL="0" marR="0" lvl="0" indent="446088"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IN" sz="2200" dirty="0"/>
              <a:t>Python Operators</a:t>
            </a:r>
          </a:p>
          <a:p>
            <a:pPr marL="742950" lvl="1" indent="-285750">
              <a:buFont typeface="Arial" panose="020B0604020202020204" pitchFamily="34" charset="0"/>
              <a:buChar char="•"/>
            </a:pPr>
            <a:r>
              <a:rPr lang="en-US" sz="2200" dirty="0"/>
              <a:t>Arithmetic Operator</a:t>
            </a:r>
          </a:p>
          <a:p>
            <a:pPr marL="742950" lvl="1" indent="-285750">
              <a:buFont typeface="Arial" panose="020B0604020202020204" pitchFamily="34" charset="0"/>
              <a:buChar char="•"/>
            </a:pPr>
            <a:r>
              <a:rPr lang="en-US" sz="2200" dirty="0"/>
              <a:t>Assignment Operator</a:t>
            </a:r>
          </a:p>
          <a:p>
            <a:pPr marL="742950" lvl="1" indent="-285750">
              <a:buFont typeface="Arial" panose="020B0604020202020204" pitchFamily="34" charset="0"/>
              <a:buChar char="•"/>
            </a:pPr>
            <a:r>
              <a:rPr lang="en-US" sz="2200" dirty="0"/>
              <a:t>Comparison Operator</a:t>
            </a:r>
          </a:p>
          <a:p>
            <a:pPr marL="742950" lvl="1" indent="-285750">
              <a:buFont typeface="Arial" panose="020B0604020202020204" pitchFamily="34" charset="0"/>
              <a:buChar char="•"/>
            </a:pPr>
            <a:r>
              <a:rPr lang="en-US" sz="2200" dirty="0"/>
              <a:t>Logical Operator</a:t>
            </a:r>
          </a:p>
          <a:p>
            <a:pPr marL="742950" lvl="1" indent="-285750">
              <a:buFont typeface="Arial" panose="020B0604020202020204" pitchFamily="34" charset="0"/>
              <a:buChar char="•"/>
            </a:pPr>
            <a:r>
              <a:rPr lang="en-US" sz="2200" dirty="0"/>
              <a:t>Identity Operator</a:t>
            </a:r>
          </a:p>
          <a:p>
            <a:pPr marL="742950" lvl="1" indent="-285750">
              <a:buFont typeface="Arial" panose="020B0604020202020204" pitchFamily="34" charset="0"/>
              <a:buChar char="•"/>
            </a:pPr>
            <a:r>
              <a:rPr lang="en-US" sz="2200" dirty="0"/>
              <a:t>Membership Operator</a:t>
            </a:r>
          </a:p>
          <a:p>
            <a:pPr marL="742950" lvl="1" indent="-285750">
              <a:buFont typeface="Arial" panose="020B0604020202020204" pitchFamily="34" charset="0"/>
              <a:buChar char="•"/>
            </a:pPr>
            <a:r>
              <a:rPr lang="en-US" sz="2200" dirty="0"/>
              <a:t>Bitwise Operator </a:t>
            </a:r>
            <a:r>
              <a:rPr kumimoji="0" lang="en-US" sz="2200" b="0" i="0" u="none" strike="noStrike" kern="1200" cap="none" spc="0" normalizeH="0" baseline="0" noProof="0" dirty="0">
                <a:ln>
                  <a:noFill/>
                </a:ln>
                <a:solidFill>
                  <a:srgbClr val="212121"/>
                </a:solidFill>
                <a:effectLst/>
                <a:uLnTx/>
                <a:uFillTx/>
                <a:latin typeface="Roboto Condensed"/>
                <a:ea typeface="+mn-ea"/>
                <a:cs typeface="+mn-cs"/>
              </a:rPr>
              <a:t>Installing python</a:t>
            </a:r>
          </a:p>
          <a:p>
            <a:pPr marL="0" marR="0" lvl="0" indent="446088"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200" dirty="0">
                <a:solidFill>
                  <a:srgbClr val="212121"/>
                </a:solidFill>
                <a:latin typeface="Roboto Condensed"/>
              </a:rPr>
              <a:t>Type </a:t>
            </a:r>
            <a:r>
              <a:rPr lang="en-IN" sz="2200" dirty="0">
                <a:solidFill>
                  <a:srgbClr val="212121"/>
                </a:solidFill>
                <a:latin typeface="Roboto Condensed"/>
              </a:rPr>
              <a:t>Conversation</a:t>
            </a:r>
            <a:endParaRPr kumimoji="0" lang="en-US" sz="2200" b="0" i="0" u="none" strike="noStrike" kern="1200" cap="none" spc="0" normalizeH="0" baseline="0" noProof="0" dirty="0">
              <a:ln>
                <a:noFill/>
              </a:ln>
              <a:solidFill>
                <a:srgbClr val="212121"/>
              </a:solidFill>
              <a:effectLst/>
              <a:uLnTx/>
              <a:uFillTx/>
              <a:latin typeface="Roboto Condensed"/>
              <a:ea typeface="+mn-ea"/>
              <a:cs typeface="+mn-cs"/>
            </a:endParaRP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fade">
                                      <p:cBhvr>
                                        <p:cTn id="28" dur="500"/>
                                        <p:tgtEl>
                                          <p:spTgt spid="9">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Effect transition="in" filter="fade">
                                      <p:cBhvr>
                                        <p:cTn id="31" dur="500"/>
                                        <p:tgtEl>
                                          <p:spTgt spid="9">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fade">
                                      <p:cBhvr>
                                        <p:cTn id="34" dur="500"/>
                                        <p:tgtEl>
                                          <p:spTgt spid="9">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Effect transition="in" filter="fade">
                                      <p:cBhvr>
                                        <p:cTn id="37" dur="500"/>
                                        <p:tgtEl>
                                          <p:spTgt spid="9">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6" end="6"/>
                                            </p:txEl>
                                          </p:spTgt>
                                        </p:tgtEl>
                                        <p:attrNameLst>
                                          <p:attrName>style.visibility</p:attrName>
                                        </p:attrNameLst>
                                      </p:cBhvr>
                                      <p:to>
                                        <p:strVal val="visible"/>
                                      </p:to>
                                    </p:set>
                                    <p:animEffect transition="in" filter="fade">
                                      <p:cBhvr>
                                        <p:cTn id="40" dur="500"/>
                                        <p:tgtEl>
                                          <p:spTgt spid="9">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animEffect transition="in" filter="fade">
                                      <p:cBhvr>
                                        <p:cTn id="43" dur="500"/>
                                        <p:tgtEl>
                                          <p:spTgt spid="9">
                                            <p:txEl>
                                              <p:pRg st="7" end="7"/>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9">
                                            <p:txEl>
                                              <p:pRg st="8" end="8"/>
                                            </p:txEl>
                                          </p:spTgt>
                                        </p:tgtEl>
                                        <p:attrNameLst>
                                          <p:attrName>style.visibility</p:attrName>
                                        </p:attrNameLst>
                                      </p:cBhvr>
                                      <p:to>
                                        <p:strVal val="visible"/>
                                      </p:to>
                                    </p:set>
                                    <p:animEffect transition="in" filter="fade">
                                      <p:cBhvr>
                                        <p:cTn id="46" dur="500"/>
                                        <p:tgtEl>
                                          <p:spTgt spid="9">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9">
                                            <p:txEl>
                                              <p:pRg st="9" end="9"/>
                                            </p:txEl>
                                          </p:spTgt>
                                        </p:tgtEl>
                                        <p:attrNameLst>
                                          <p:attrName>style.visibility</p:attrName>
                                        </p:attrNameLst>
                                      </p:cBhvr>
                                      <p:to>
                                        <p:strVal val="visible"/>
                                      </p:to>
                                    </p:set>
                                    <p:animEffect transition="in" filter="fade">
                                      <p:cBhvr>
                                        <p:cTn id="49" dur="500"/>
                                        <p:tgtEl>
                                          <p:spTgt spid="9">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9">
                                            <p:txEl>
                                              <p:pRg st="10" end="10"/>
                                            </p:txEl>
                                          </p:spTgt>
                                        </p:tgtEl>
                                        <p:attrNameLst>
                                          <p:attrName>style.visibility</p:attrName>
                                        </p:attrNameLst>
                                      </p:cBhvr>
                                      <p:to>
                                        <p:strVal val="visible"/>
                                      </p:to>
                                    </p:set>
                                    <p:animEffect transition="in" filter="fade">
                                      <p:cBhvr>
                                        <p:cTn id="52" dur="500"/>
                                        <p:tgtEl>
                                          <p:spTgt spid="9">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9">
                                            <p:txEl>
                                              <p:pRg st="11" end="11"/>
                                            </p:txEl>
                                          </p:spTgt>
                                        </p:tgtEl>
                                        <p:attrNameLst>
                                          <p:attrName>style.visibility</p:attrName>
                                        </p:attrNameLst>
                                      </p:cBhvr>
                                      <p:to>
                                        <p:strVal val="visible"/>
                                      </p:to>
                                    </p:set>
                                    <p:animEffect transition="in" filter="fade">
                                      <p:cBhvr>
                                        <p:cTn id="55" dur="500"/>
                                        <p:tgtEl>
                                          <p:spTgt spid="9">
                                            <p:txEl>
                                              <p:pRg st="11" end="1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xEl>
                                              <p:pRg st="12" end="12"/>
                                            </p:txEl>
                                          </p:spTgt>
                                        </p:tgtEl>
                                        <p:attrNameLst>
                                          <p:attrName>style.visibility</p:attrName>
                                        </p:attrNameLst>
                                      </p:cBhvr>
                                      <p:to>
                                        <p:strVal val="visible"/>
                                      </p:to>
                                    </p:set>
                                    <p:animEffect transition="in" filter="fade">
                                      <p:cBhvr>
                                        <p:cTn id="58" dur="500"/>
                                        <p:tgtEl>
                                          <p:spTgt spid="9">
                                            <p:txEl>
                                              <p:pRg st="12" end="1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9">
                                            <p:txEl>
                                              <p:pRg st="13" end="13"/>
                                            </p:txEl>
                                          </p:spTgt>
                                        </p:tgtEl>
                                        <p:attrNameLst>
                                          <p:attrName>style.visibility</p:attrName>
                                        </p:attrNameLst>
                                      </p:cBhvr>
                                      <p:to>
                                        <p:strVal val="visible"/>
                                      </p:to>
                                    </p:set>
                                    <p:animEffect transition="in" filter="fade">
                                      <p:cBhvr>
                                        <p:cTn id="61" dur="500"/>
                                        <p:tgtEl>
                                          <p:spTgt spid="9">
                                            <p:txEl>
                                              <p:pRg st="13" end="1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Effect transition="in" filter="fade">
                                      <p:cBhvr>
                                        <p:cTn id="66" dur="500"/>
                                        <p:tgtEl>
                                          <p:spTgt spid="14">
                                            <p:txEl>
                                              <p:pRg st="0" end="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4">
                                            <p:txEl>
                                              <p:pRg st="1" end="1"/>
                                            </p:txEl>
                                          </p:spTgt>
                                        </p:tgtEl>
                                        <p:attrNameLst>
                                          <p:attrName>style.visibility</p:attrName>
                                        </p:attrNameLst>
                                      </p:cBhvr>
                                      <p:to>
                                        <p:strVal val="visible"/>
                                      </p:to>
                                    </p:set>
                                    <p:animEffect transition="in" filter="fade">
                                      <p:cBhvr>
                                        <p:cTn id="69" dur="500"/>
                                        <p:tgtEl>
                                          <p:spTgt spid="14">
                                            <p:txEl>
                                              <p:pRg st="1" end="1"/>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14">
                                            <p:txEl>
                                              <p:pRg st="2" end="2"/>
                                            </p:txEl>
                                          </p:spTgt>
                                        </p:tgtEl>
                                        <p:attrNameLst>
                                          <p:attrName>style.visibility</p:attrName>
                                        </p:attrNameLst>
                                      </p:cBhvr>
                                      <p:to>
                                        <p:strVal val="visible"/>
                                      </p:to>
                                    </p:set>
                                    <p:animEffect transition="in" filter="fade">
                                      <p:cBhvr>
                                        <p:cTn id="72" dur="500"/>
                                        <p:tgtEl>
                                          <p:spTgt spid="14">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4">
                                            <p:txEl>
                                              <p:pRg st="3" end="3"/>
                                            </p:txEl>
                                          </p:spTgt>
                                        </p:tgtEl>
                                        <p:attrNameLst>
                                          <p:attrName>style.visibility</p:attrName>
                                        </p:attrNameLst>
                                      </p:cBhvr>
                                      <p:to>
                                        <p:strVal val="visible"/>
                                      </p:to>
                                    </p:set>
                                    <p:animEffect transition="in" filter="fade">
                                      <p:cBhvr>
                                        <p:cTn id="75" dur="500"/>
                                        <p:tgtEl>
                                          <p:spTgt spid="14">
                                            <p:txEl>
                                              <p:pRg st="3" end="3"/>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xEl>
                                              <p:pRg st="4" end="4"/>
                                            </p:txEl>
                                          </p:spTgt>
                                        </p:tgtEl>
                                        <p:attrNameLst>
                                          <p:attrName>style.visibility</p:attrName>
                                        </p:attrNameLst>
                                      </p:cBhvr>
                                      <p:to>
                                        <p:strVal val="visible"/>
                                      </p:to>
                                    </p:set>
                                    <p:animEffect transition="in" filter="fade">
                                      <p:cBhvr>
                                        <p:cTn id="78" dur="500"/>
                                        <p:tgtEl>
                                          <p:spTgt spid="14">
                                            <p:txEl>
                                              <p:pRg st="4" end="4"/>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14">
                                            <p:txEl>
                                              <p:pRg st="5" end="5"/>
                                            </p:txEl>
                                          </p:spTgt>
                                        </p:tgtEl>
                                        <p:attrNameLst>
                                          <p:attrName>style.visibility</p:attrName>
                                        </p:attrNameLst>
                                      </p:cBhvr>
                                      <p:to>
                                        <p:strVal val="visible"/>
                                      </p:to>
                                    </p:set>
                                    <p:animEffect transition="in" filter="fade">
                                      <p:cBhvr>
                                        <p:cTn id="81" dur="500"/>
                                        <p:tgtEl>
                                          <p:spTgt spid="14">
                                            <p:txEl>
                                              <p:pRg st="5" end="5"/>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14">
                                            <p:txEl>
                                              <p:pRg st="6" end="6"/>
                                            </p:txEl>
                                          </p:spTgt>
                                        </p:tgtEl>
                                        <p:attrNameLst>
                                          <p:attrName>style.visibility</p:attrName>
                                        </p:attrNameLst>
                                      </p:cBhvr>
                                      <p:to>
                                        <p:strVal val="visible"/>
                                      </p:to>
                                    </p:set>
                                    <p:animEffect transition="in" filter="fade">
                                      <p:cBhvr>
                                        <p:cTn id="84" dur="500"/>
                                        <p:tgtEl>
                                          <p:spTgt spid="14">
                                            <p:txEl>
                                              <p:pRg st="6" end="6"/>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14">
                                            <p:txEl>
                                              <p:pRg st="7" end="7"/>
                                            </p:txEl>
                                          </p:spTgt>
                                        </p:tgtEl>
                                        <p:attrNameLst>
                                          <p:attrName>style.visibility</p:attrName>
                                        </p:attrNameLst>
                                      </p:cBhvr>
                                      <p:to>
                                        <p:strVal val="visible"/>
                                      </p:to>
                                    </p:set>
                                    <p:animEffect transition="in" filter="fade">
                                      <p:cBhvr>
                                        <p:cTn id="87" dur="500"/>
                                        <p:tgtEl>
                                          <p:spTgt spid="14">
                                            <p:txEl>
                                              <p:pRg st="7" end="7"/>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14">
                                            <p:txEl>
                                              <p:pRg st="8" end="8"/>
                                            </p:txEl>
                                          </p:spTgt>
                                        </p:tgtEl>
                                        <p:attrNameLst>
                                          <p:attrName>style.visibility</p:attrName>
                                        </p:attrNameLst>
                                      </p:cBhvr>
                                      <p:to>
                                        <p:strVal val="visible"/>
                                      </p:to>
                                    </p:set>
                                    <p:animEffect transition="in" filter="fade">
                                      <p:cBhvr>
                                        <p:cTn id="90"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Installing Python</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- 3</a:t>
            </a:r>
          </a:p>
        </p:txBody>
      </p:sp>
    </p:spTree>
    <p:extLst>
      <p:ext uri="{BB962C8B-B14F-4D97-AF65-F5344CB8AC3E}">
        <p14:creationId xmlns:p14="http://schemas.microsoft.com/office/powerpoint/2010/main" val="160572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C74D4-DCDA-C186-3999-1EE54ED013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A03057-C5BD-F631-AA81-5ED322CF2E15}"/>
              </a:ext>
            </a:extLst>
          </p:cNvPr>
          <p:cNvSpPr>
            <a:spLocks noGrp="1"/>
          </p:cNvSpPr>
          <p:nvPr>
            <p:ph type="title"/>
          </p:nvPr>
        </p:nvSpPr>
        <p:spPr/>
        <p:txBody>
          <a:bodyPr>
            <a:normAutofit/>
          </a:bodyPr>
          <a:lstStyle/>
          <a:p>
            <a:r>
              <a:rPr lang="en-IN" sz="3600" dirty="0"/>
              <a:t>Installing Python</a:t>
            </a:r>
            <a:endParaRPr lang="en-US" sz="3600" dirty="0"/>
          </a:p>
        </p:txBody>
      </p:sp>
      <p:sp>
        <p:nvSpPr>
          <p:cNvPr id="3" name="Content Placeholder 2">
            <a:extLst>
              <a:ext uri="{FF2B5EF4-FFF2-40B4-BE49-F238E27FC236}">
                <a16:creationId xmlns:a16="http://schemas.microsoft.com/office/drawing/2014/main" id="{288170CC-67B1-3682-0801-78E7734742D6}"/>
              </a:ext>
            </a:extLst>
          </p:cNvPr>
          <p:cNvSpPr>
            <a:spLocks noGrp="1"/>
          </p:cNvSpPr>
          <p:nvPr>
            <p:ph idx="1"/>
          </p:nvPr>
        </p:nvSpPr>
        <p:spPr>
          <a:xfrm>
            <a:off x="131179" y="853234"/>
            <a:ext cx="11929641" cy="5590565"/>
          </a:xfrm>
        </p:spPr>
        <p:txBody>
          <a:bodyPr/>
          <a:lstStyle/>
          <a:p>
            <a:r>
              <a:rPr lang="en-US" dirty="0">
                <a:solidFill>
                  <a:srgbClr val="C62827"/>
                </a:solidFill>
              </a:rPr>
              <a:t>For Windows &amp; Mac: </a:t>
            </a:r>
          </a:p>
          <a:p>
            <a:pPr lvl="1"/>
            <a:r>
              <a:rPr lang="en-US" dirty="0"/>
              <a:t>To install python in windows you need to download installable file from https://www.python.org/downloads/ </a:t>
            </a:r>
          </a:p>
          <a:p>
            <a:pPr lvl="1"/>
            <a:r>
              <a:rPr lang="en-US" dirty="0"/>
              <a:t>After downloading the installable file you need to execute the file.</a:t>
            </a:r>
          </a:p>
          <a:p>
            <a:r>
              <a:rPr lang="en-US" dirty="0">
                <a:solidFill>
                  <a:srgbClr val="C62827"/>
                </a:solidFill>
              </a:rPr>
              <a:t>For Linux :</a:t>
            </a:r>
          </a:p>
          <a:p>
            <a:pPr lvl="1"/>
            <a:r>
              <a:rPr lang="en-US" dirty="0"/>
              <a:t>For ubuntu 16.10 or newer </a:t>
            </a:r>
          </a:p>
          <a:p>
            <a:pPr lvl="2"/>
            <a:r>
              <a:rPr lang="en-US" dirty="0" err="1"/>
              <a:t>sudo</a:t>
            </a:r>
            <a:r>
              <a:rPr lang="en-US" dirty="0"/>
              <a:t> apt-get update </a:t>
            </a:r>
          </a:p>
          <a:p>
            <a:pPr lvl="2"/>
            <a:r>
              <a:rPr lang="en-US" dirty="0" err="1"/>
              <a:t>sudo</a:t>
            </a:r>
            <a:r>
              <a:rPr lang="en-US" dirty="0"/>
              <a:t> apt-get install python3.11.1</a:t>
            </a:r>
          </a:p>
          <a:p>
            <a:r>
              <a:rPr lang="en-US" dirty="0">
                <a:solidFill>
                  <a:srgbClr val="C62827"/>
                </a:solidFill>
              </a:rPr>
              <a:t>To verify the installation </a:t>
            </a:r>
          </a:p>
          <a:p>
            <a:pPr lvl="1"/>
            <a:r>
              <a:rPr lang="en-US" dirty="0"/>
              <a:t>Windows	: </a:t>
            </a:r>
          </a:p>
          <a:p>
            <a:pPr lvl="2"/>
            <a:r>
              <a:rPr lang="en-US" dirty="0"/>
              <a:t>python --version</a:t>
            </a:r>
          </a:p>
          <a:p>
            <a:pPr lvl="1"/>
            <a:r>
              <a:rPr lang="en-US" dirty="0"/>
              <a:t>Linux : </a:t>
            </a:r>
          </a:p>
          <a:p>
            <a:pPr lvl="2"/>
            <a:r>
              <a:rPr lang="en-US" dirty="0"/>
              <a:t>python3 --version (</a:t>
            </a:r>
            <a:r>
              <a:rPr lang="en-US" dirty="0" err="1"/>
              <a:t>linux</a:t>
            </a:r>
            <a:r>
              <a:rPr lang="en-US" dirty="0"/>
              <a:t> might have python2 already installed, you can check python 2 using python --version)</a:t>
            </a:r>
          </a:p>
          <a:p>
            <a:r>
              <a:rPr lang="en-US" dirty="0">
                <a:solidFill>
                  <a:srgbClr val="C62827"/>
                </a:solidFill>
              </a:rPr>
              <a:t>Alternatively we can use anaconda distribution for the python installation</a:t>
            </a:r>
          </a:p>
          <a:p>
            <a:pPr lvl="1"/>
            <a:r>
              <a:rPr lang="en-US" dirty="0"/>
              <a:t>http://anaconda.com/downloads</a:t>
            </a:r>
          </a:p>
          <a:p>
            <a:pPr lvl="1"/>
            <a:r>
              <a:rPr lang="en-US" dirty="0"/>
              <a:t>Anaconda comes with many useful inbuilt libraries.</a:t>
            </a:r>
          </a:p>
          <a:p>
            <a:endParaRPr lang="en-US" dirty="0"/>
          </a:p>
        </p:txBody>
      </p:sp>
    </p:spTree>
    <p:extLst>
      <p:ext uri="{BB962C8B-B14F-4D97-AF65-F5344CB8AC3E}">
        <p14:creationId xmlns:p14="http://schemas.microsoft.com/office/powerpoint/2010/main" val="22438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75C39-619D-ACF2-CF21-F63724AD0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DE081-C57F-A448-E5E0-1FDA6B0E2978}"/>
              </a:ext>
            </a:extLst>
          </p:cNvPr>
          <p:cNvSpPr>
            <a:spLocks noGrp="1"/>
          </p:cNvSpPr>
          <p:nvPr>
            <p:ph type="title"/>
          </p:nvPr>
        </p:nvSpPr>
        <p:spPr/>
        <p:txBody>
          <a:bodyPr>
            <a:normAutofit/>
          </a:bodyPr>
          <a:lstStyle/>
          <a:p>
            <a:r>
              <a:rPr lang="en-IN" sz="3600" dirty="0"/>
              <a:t>Installing Python</a:t>
            </a:r>
            <a:endParaRPr lang="en-US" sz="3600" dirty="0"/>
          </a:p>
        </p:txBody>
      </p:sp>
      <p:sp>
        <p:nvSpPr>
          <p:cNvPr id="3" name="Content Placeholder 2">
            <a:extLst>
              <a:ext uri="{FF2B5EF4-FFF2-40B4-BE49-F238E27FC236}">
                <a16:creationId xmlns:a16="http://schemas.microsoft.com/office/drawing/2014/main" id="{6819CFFE-7FFF-70DA-542A-641AC70AEB7F}"/>
              </a:ext>
            </a:extLst>
          </p:cNvPr>
          <p:cNvSpPr>
            <a:spLocks noGrp="1"/>
          </p:cNvSpPr>
          <p:nvPr>
            <p:ph idx="1"/>
          </p:nvPr>
        </p:nvSpPr>
        <p:spPr>
          <a:xfrm>
            <a:off x="131179" y="853234"/>
            <a:ext cx="11929641" cy="5590565"/>
          </a:xfrm>
        </p:spPr>
        <p:txBody>
          <a:bodyPr/>
          <a:lstStyle/>
          <a:p>
            <a:r>
              <a:rPr lang="en-US" dirty="0"/>
              <a:t>Select version of Python to install.</a:t>
            </a:r>
          </a:p>
          <a:p>
            <a:r>
              <a:rPr lang="en-US" dirty="0"/>
              <a:t>Download Python executable installer.</a:t>
            </a:r>
          </a:p>
          <a:p>
            <a:r>
              <a:rPr lang="en-US" dirty="0"/>
              <a:t>Run executable installer.</a:t>
            </a:r>
          </a:p>
          <a:p>
            <a:r>
              <a:rPr lang="en-US" dirty="0"/>
              <a:t>Verify Python was installed on windows . </a:t>
            </a:r>
          </a:p>
          <a:p>
            <a:r>
              <a:rPr lang="en-US" dirty="0"/>
              <a:t>Verify Pip was installed.</a:t>
            </a:r>
          </a:p>
          <a:p>
            <a:r>
              <a:rPr lang="en-US" dirty="0"/>
              <a:t>Add Python Path to Environment Variables (Optional).</a:t>
            </a:r>
          </a:p>
          <a:p>
            <a:endParaRPr lang="en-US" dirty="0"/>
          </a:p>
        </p:txBody>
      </p:sp>
    </p:spTree>
    <p:extLst>
      <p:ext uri="{BB962C8B-B14F-4D97-AF65-F5344CB8AC3E}">
        <p14:creationId xmlns:p14="http://schemas.microsoft.com/office/powerpoint/2010/main" val="18698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0C91C-BCD1-4319-2BE3-36CDD13D7C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8B9850-812E-EC87-D59C-DFDB976B39B3}"/>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Program Structures of Python</a:t>
            </a:r>
          </a:p>
        </p:txBody>
      </p:sp>
      <p:sp>
        <p:nvSpPr>
          <p:cNvPr id="3" name="Text Placeholder 2">
            <a:extLst>
              <a:ext uri="{FF2B5EF4-FFF2-40B4-BE49-F238E27FC236}">
                <a16:creationId xmlns:a16="http://schemas.microsoft.com/office/drawing/2014/main" id="{5E2E8537-7E74-0E73-4484-97342C292352}"/>
              </a:ext>
            </a:extLst>
          </p:cNvPr>
          <p:cNvSpPr>
            <a:spLocks noGrp="1"/>
          </p:cNvSpPr>
          <p:nvPr>
            <p:ph type="body" idx="1"/>
          </p:nvPr>
        </p:nvSpPr>
        <p:spPr/>
        <p:txBody>
          <a:bodyPr/>
          <a:lstStyle/>
          <a:p>
            <a:r>
              <a:rPr lang="en-US" dirty="0"/>
              <a:t>Section - 4</a:t>
            </a:r>
          </a:p>
        </p:txBody>
      </p:sp>
    </p:spTree>
    <p:extLst>
      <p:ext uri="{BB962C8B-B14F-4D97-AF65-F5344CB8AC3E}">
        <p14:creationId xmlns:p14="http://schemas.microsoft.com/office/powerpoint/2010/main" val="421684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AC786-9FA7-A6CC-1411-83C8DDDD6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AEF56-D217-FD12-8C3E-115A0EEB4FCC}"/>
              </a:ext>
            </a:extLst>
          </p:cNvPr>
          <p:cNvSpPr>
            <a:spLocks noGrp="1"/>
          </p:cNvSpPr>
          <p:nvPr>
            <p:ph type="title"/>
          </p:nvPr>
        </p:nvSpPr>
        <p:spPr/>
        <p:txBody>
          <a:bodyPr>
            <a:normAutofit/>
          </a:bodyPr>
          <a:lstStyle/>
          <a:p>
            <a:r>
              <a:rPr lang="en-IN" sz="3600" dirty="0"/>
              <a:t>Hello World using Python</a:t>
            </a:r>
            <a:endParaRPr lang="en-US" sz="3600" dirty="0"/>
          </a:p>
        </p:txBody>
      </p:sp>
      <p:sp>
        <p:nvSpPr>
          <p:cNvPr id="3" name="Content Placeholder 2">
            <a:extLst>
              <a:ext uri="{FF2B5EF4-FFF2-40B4-BE49-F238E27FC236}">
                <a16:creationId xmlns:a16="http://schemas.microsoft.com/office/drawing/2014/main" id="{67A952F8-428A-861B-8A71-2F5C95F348B7}"/>
              </a:ext>
            </a:extLst>
          </p:cNvPr>
          <p:cNvSpPr>
            <a:spLocks noGrp="1"/>
          </p:cNvSpPr>
          <p:nvPr>
            <p:ph idx="1"/>
          </p:nvPr>
        </p:nvSpPr>
        <p:spPr>
          <a:xfrm>
            <a:off x="131179" y="853234"/>
            <a:ext cx="11929641" cy="5590565"/>
          </a:xfrm>
        </p:spPr>
        <p:txBody>
          <a:bodyPr/>
          <a:lstStyle/>
          <a:p>
            <a:r>
              <a:rPr lang="en-US" dirty="0"/>
              <a:t>To write python programs, we can use any text editors or IDE (Integrated Development Environment), Initially we can use Visual Studio Code.</a:t>
            </a:r>
          </a:p>
          <a:p>
            <a:r>
              <a:rPr lang="en-US" dirty="0"/>
              <a:t>Create new file in editor, save it as first.py (Extensions for python programs will be .</a:t>
            </a:r>
            <a:r>
              <a:rPr lang="en-US" dirty="0" err="1"/>
              <a:t>py</a:t>
            </a:r>
            <a:r>
              <a:rPr lang="en-US" dirty="0"/>
              <a:t>)</a:t>
            </a:r>
          </a:p>
          <a:p>
            <a:endParaRPr lang="en-US" dirty="0"/>
          </a:p>
          <a:p>
            <a:endParaRPr lang="en-US" dirty="0"/>
          </a:p>
          <a:p>
            <a:r>
              <a:rPr lang="en-US" dirty="0"/>
              <a:t>To run the python file open command prompt and change directory to where your python file is using cd command.</a:t>
            </a:r>
          </a:p>
          <a:p>
            <a:r>
              <a:rPr lang="en-US" dirty="0"/>
              <a:t>Next, run python command (python filename.py).</a:t>
            </a:r>
          </a:p>
          <a:p>
            <a:pPr lvl="1"/>
            <a:r>
              <a:rPr lang="en-US" sz="2200" dirty="0"/>
              <a:t>D:\bca4\python2024&gt;python first.py</a:t>
            </a:r>
          </a:p>
          <a:p>
            <a:r>
              <a:rPr lang="en-US" dirty="0"/>
              <a:t>Hello World from python</a:t>
            </a:r>
          </a:p>
          <a:p>
            <a:r>
              <a:rPr lang="en-US" dirty="0"/>
              <a:t>This can also be executed with </a:t>
            </a:r>
            <a:r>
              <a:rPr lang="en-US" dirty="0" err="1"/>
              <a:t>Jupyter</a:t>
            </a:r>
            <a:r>
              <a:rPr lang="en-US" dirty="0"/>
              <a:t> and get the output.</a:t>
            </a:r>
          </a:p>
        </p:txBody>
      </p:sp>
      <p:sp>
        <p:nvSpPr>
          <p:cNvPr id="14" name="Google Shape;993;p22">
            <a:extLst>
              <a:ext uri="{FF2B5EF4-FFF2-40B4-BE49-F238E27FC236}">
                <a16:creationId xmlns:a16="http://schemas.microsoft.com/office/drawing/2014/main" id="{6BB13786-3A90-3781-AE04-98E0597C22A0}"/>
              </a:ext>
            </a:extLst>
          </p:cNvPr>
          <p:cNvSpPr/>
          <p:nvPr/>
        </p:nvSpPr>
        <p:spPr>
          <a:xfrm>
            <a:off x="1181803" y="2522515"/>
            <a:ext cx="4034391" cy="33855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000000"/>
                </a:solidFill>
                <a:latin typeface="Consolas"/>
                <a:ea typeface="Consolas"/>
                <a:cs typeface="Consolas"/>
                <a:sym typeface="Consolas"/>
              </a:rPr>
              <a:t>print(</a:t>
            </a:r>
            <a:r>
              <a:rPr lang="en-US" sz="1600" dirty="0">
                <a:solidFill>
                  <a:srgbClr val="A31515"/>
                </a:solidFill>
                <a:latin typeface="Consolas"/>
                <a:ea typeface="Consolas"/>
                <a:cs typeface="Consolas"/>
                <a:sym typeface="Consolas"/>
              </a:rPr>
              <a:t>"Hello World from python"</a:t>
            </a:r>
            <a:r>
              <a:rPr lang="en-US" sz="1600" dirty="0">
                <a:solidFill>
                  <a:srgbClr val="000000"/>
                </a:solidFill>
                <a:latin typeface="Consolas"/>
                <a:ea typeface="Consolas"/>
                <a:cs typeface="Consolas"/>
                <a:sym typeface="Consolas"/>
              </a:rPr>
              <a:t>)</a:t>
            </a:r>
            <a:endParaRPr sz="1600" b="0" dirty="0">
              <a:solidFill>
                <a:srgbClr val="000000"/>
              </a:solidFill>
              <a:latin typeface="Consolas"/>
              <a:ea typeface="Consolas"/>
              <a:cs typeface="Consolas"/>
              <a:sym typeface="Consolas"/>
            </a:endParaRPr>
          </a:p>
        </p:txBody>
      </p:sp>
      <p:sp>
        <p:nvSpPr>
          <p:cNvPr id="15" name="Google Shape;994;p22">
            <a:extLst>
              <a:ext uri="{FF2B5EF4-FFF2-40B4-BE49-F238E27FC236}">
                <a16:creationId xmlns:a16="http://schemas.microsoft.com/office/drawing/2014/main" id="{87D30EB8-41ED-01E7-AB6B-55D5BE9F072A}"/>
              </a:ext>
            </a:extLst>
          </p:cNvPr>
          <p:cNvSpPr/>
          <p:nvPr/>
        </p:nvSpPr>
        <p:spPr>
          <a:xfrm>
            <a:off x="681810" y="2522515"/>
            <a:ext cx="499993" cy="338554"/>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rgbClr val="575757"/>
                </a:solidFill>
                <a:latin typeface="Consolas"/>
                <a:ea typeface="Consolas"/>
                <a:cs typeface="Consolas"/>
                <a:sym typeface="Consolas"/>
              </a:rPr>
              <a:t>1</a:t>
            </a:r>
            <a:endParaRPr/>
          </a:p>
        </p:txBody>
      </p:sp>
      <p:sp>
        <p:nvSpPr>
          <p:cNvPr id="16" name="Google Shape;995;p22">
            <a:extLst>
              <a:ext uri="{FF2B5EF4-FFF2-40B4-BE49-F238E27FC236}">
                <a16:creationId xmlns:a16="http://schemas.microsoft.com/office/drawing/2014/main" id="{D5C40048-0302-63F5-81D3-9C79FC4EEBBA}"/>
              </a:ext>
            </a:extLst>
          </p:cNvPr>
          <p:cNvSpPr/>
          <p:nvPr/>
        </p:nvSpPr>
        <p:spPr>
          <a:xfrm>
            <a:off x="681810" y="2193331"/>
            <a:ext cx="1778770"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1600" dirty="0">
                <a:solidFill>
                  <a:schemeClr val="lt1"/>
                </a:solidFill>
                <a:latin typeface="Roboto Condensed"/>
                <a:ea typeface="Roboto Condensed"/>
                <a:cs typeface="Roboto Condensed"/>
                <a:sym typeface="Roboto Condensed"/>
              </a:rPr>
              <a:t>First.py</a:t>
            </a:r>
            <a:endParaRPr dirty="0"/>
          </a:p>
        </p:txBody>
      </p:sp>
      <p:sp>
        <p:nvSpPr>
          <p:cNvPr id="17" name="Google Shape;996;p22">
            <a:extLst>
              <a:ext uri="{FF2B5EF4-FFF2-40B4-BE49-F238E27FC236}">
                <a16:creationId xmlns:a16="http://schemas.microsoft.com/office/drawing/2014/main" id="{04C8A71B-66C4-7450-574D-44417C6E68FC}"/>
              </a:ext>
            </a:extLst>
          </p:cNvPr>
          <p:cNvSpPr/>
          <p:nvPr/>
        </p:nvSpPr>
        <p:spPr>
          <a:xfrm>
            <a:off x="6061615" y="2087121"/>
            <a:ext cx="4495800" cy="626533"/>
          </a:xfrm>
          <a:prstGeom prst="roundRect">
            <a:avLst>
              <a:gd name="adj" fmla="val 16667"/>
            </a:avLst>
          </a:prstGeom>
          <a:solidFill>
            <a:srgbClr val="FCEAD0">
              <a:alpha val="49803"/>
            </a:srgbClr>
          </a:solid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boto Condensed"/>
                <a:ea typeface="Roboto Condensed"/>
                <a:cs typeface="Roboto Condensed"/>
                <a:sym typeface="Roboto Condensed"/>
              </a:rPr>
              <a:t>Python line does not end with a semi-colon </a:t>
            </a:r>
            <a:r>
              <a:rPr lang="en-US" sz="1800" b="1">
                <a:solidFill>
                  <a:srgbClr val="FF0000"/>
                </a:solidFill>
                <a:latin typeface="Roboto Condensed"/>
                <a:ea typeface="Roboto Condensed"/>
                <a:cs typeface="Roboto Condensed"/>
                <a:sym typeface="Roboto Condensed"/>
              </a:rPr>
              <a:t>;</a:t>
            </a:r>
            <a:endParaRPr sz="1800" b="1">
              <a:solidFill>
                <a:srgbClr val="FF0000"/>
              </a:solidFill>
              <a:latin typeface="Roboto Condensed"/>
              <a:ea typeface="Roboto Condensed"/>
              <a:cs typeface="Roboto Condensed"/>
              <a:sym typeface="Roboto Condensed"/>
            </a:endParaRPr>
          </a:p>
        </p:txBody>
      </p:sp>
      <p:cxnSp>
        <p:nvCxnSpPr>
          <p:cNvPr id="18" name="Google Shape;997;p22">
            <a:extLst>
              <a:ext uri="{FF2B5EF4-FFF2-40B4-BE49-F238E27FC236}">
                <a16:creationId xmlns:a16="http://schemas.microsoft.com/office/drawing/2014/main" id="{6ECDF954-2C46-8788-3A31-ACDFDDF08912}"/>
              </a:ext>
            </a:extLst>
          </p:cNvPr>
          <p:cNvCxnSpPr>
            <a:endCxn id="14" idx="3"/>
          </p:cNvCxnSpPr>
          <p:nvPr/>
        </p:nvCxnSpPr>
        <p:spPr>
          <a:xfrm flipH="1">
            <a:off x="5216194" y="2408892"/>
            <a:ext cx="819000" cy="282900"/>
          </a:xfrm>
          <a:prstGeom prst="straightConnector1">
            <a:avLst/>
          </a:prstGeom>
          <a:noFill/>
          <a:ln w="9525" cap="flat" cmpd="sng">
            <a:solidFill>
              <a:schemeClr val="accent5"/>
            </a:solidFill>
            <a:prstDash val="solid"/>
            <a:miter lim="800000"/>
            <a:headEnd type="none" w="sm" len="sm"/>
            <a:tailEnd type="none" w="sm" len="sm"/>
          </a:ln>
        </p:spPr>
      </p:cxnSp>
    </p:spTree>
    <p:extLst>
      <p:ext uri="{BB962C8B-B14F-4D97-AF65-F5344CB8AC3E}">
        <p14:creationId xmlns:p14="http://schemas.microsoft.com/office/powerpoint/2010/main" val="180146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75421-18F5-93DC-E4AE-373491732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03166-874C-13BB-CF40-7E115D0D5747}"/>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User interface and IDE</a:t>
            </a:r>
          </a:p>
        </p:txBody>
      </p:sp>
      <p:sp>
        <p:nvSpPr>
          <p:cNvPr id="3" name="Text Placeholder 2">
            <a:extLst>
              <a:ext uri="{FF2B5EF4-FFF2-40B4-BE49-F238E27FC236}">
                <a16:creationId xmlns:a16="http://schemas.microsoft.com/office/drawing/2014/main" id="{1208F571-A825-14D7-2DF2-0E33347D42D8}"/>
              </a:ext>
            </a:extLst>
          </p:cNvPr>
          <p:cNvSpPr>
            <a:spLocks noGrp="1"/>
          </p:cNvSpPr>
          <p:nvPr>
            <p:ph type="body" idx="1"/>
          </p:nvPr>
        </p:nvSpPr>
        <p:spPr/>
        <p:txBody>
          <a:bodyPr/>
          <a:lstStyle/>
          <a:p>
            <a:r>
              <a:rPr lang="en-US" dirty="0"/>
              <a:t>Section - 5</a:t>
            </a:r>
          </a:p>
        </p:txBody>
      </p:sp>
    </p:spTree>
    <p:extLst>
      <p:ext uri="{BB962C8B-B14F-4D97-AF65-F5344CB8AC3E}">
        <p14:creationId xmlns:p14="http://schemas.microsoft.com/office/powerpoint/2010/main" val="2676462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D07E-779E-556C-DEE6-374FC4C62E33}"/>
              </a:ext>
            </a:extLst>
          </p:cNvPr>
          <p:cNvSpPr>
            <a:spLocks noGrp="1"/>
          </p:cNvSpPr>
          <p:nvPr>
            <p:ph type="title"/>
          </p:nvPr>
        </p:nvSpPr>
        <p:spPr/>
        <p:txBody>
          <a:bodyPr/>
          <a:lstStyle/>
          <a:p>
            <a:r>
              <a:rPr lang="en-US" dirty="0"/>
              <a:t>Using IDEs</a:t>
            </a:r>
            <a:endParaRPr lang="en-IN" dirty="0"/>
          </a:p>
        </p:txBody>
      </p:sp>
      <p:sp>
        <p:nvSpPr>
          <p:cNvPr id="3" name="Content Placeholder 2">
            <a:extLst>
              <a:ext uri="{FF2B5EF4-FFF2-40B4-BE49-F238E27FC236}">
                <a16:creationId xmlns:a16="http://schemas.microsoft.com/office/drawing/2014/main" id="{8B4F501B-A466-B25E-757D-E15D6C126585}"/>
              </a:ext>
            </a:extLst>
          </p:cNvPr>
          <p:cNvSpPr>
            <a:spLocks noGrp="1"/>
          </p:cNvSpPr>
          <p:nvPr>
            <p:ph idx="1"/>
          </p:nvPr>
        </p:nvSpPr>
        <p:spPr/>
        <p:txBody>
          <a:bodyPr/>
          <a:lstStyle/>
          <a:p>
            <a:r>
              <a:rPr lang="en-IN" dirty="0"/>
              <a:t>The Anaconda platform is built to be language-independent as well as extensible which can be used along with </a:t>
            </a:r>
            <a:r>
              <a:rPr lang="en-IN" dirty="0" err="1"/>
              <a:t>Jupyter</a:t>
            </a:r>
            <a:r>
              <a:rPr lang="en-IN" dirty="0"/>
              <a:t>  Notebook for Python Programming.</a:t>
            </a:r>
          </a:p>
          <a:p>
            <a:r>
              <a:rPr lang="en-IN" dirty="0"/>
              <a:t>You can also use the following IDEs and tools for Python:</a:t>
            </a:r>
          </a:p>
          <a:p>
            <a:pPr lvl="1"/>
            <a:r>
              <a:rPr lang="en-IN" sz="2200" dirty="0"/>
              <a:t>Eclipse and </a:t>
            </a:r>
            <a:r>
              <a:rPr lang="en-IN" sz="2200" dirty="0" err="1"/>
              <a:t>PyDev</a:t>
            </a:r>
            <a:endParaRPr lang="en-IN" sz="2200" dirty="0"/>
          </a:p>
          <a:p>
            <a:pPr lvl="1"/>
            <a:r>
              <a:rPr lang="en-IN" sz="2200" dirty="0"/>
              <a:t>IDLE</a:t>
            </a:r>
          </a:p>
          <a:p>
            <a:pPr lvl="1"/>
            <a:r>
              <a:rPr lang="en-IN" sz="2200" dirty="0"/>
              <a:t>IntelliJ``</a:t>
            </a:r>
          </a:p>
          <a:p>
            <a:pPr lvl="1"/>
            <a:r>
              <a:rPr lang="en-IN" sz="2200" dirty="0"/>
              <a:t>Ninja IDE</a:t>
            </a:r>
          </a:p>
          <a:p>
            <a:pPr lvl="1"/>
            <a:r>
              <a:rPr lang="en-IN" sz="2200" dirty="0"/>
              <a:t>Python Tools for Visual Studio (PTVS)</a:t>
            </a:r>
          </a:p>
          <a:p>
            <a:pPr lvl="1"/>
            <a:r>
              <a:rPr lang="en-IN" sz="2200" dirty="0"/>
              <a:t>Python for Visual Studio Code</a:t>
            </a:r>
          </a:p>
          <a:p>
            <a:pPr lvl="1"/>
            <a:r>
              <a:rPr lang="en-IN" sz="2200" dirty="0"/>
              <a:t>Spyder</a:t>
            </a:r>
          </a:p>
          <a:p>
            <a:pPr lvl="1"/>
            <a:r>
              <a:rPr lang="en-IN" sz="2200" dirty="0"/>
              <a:t>Sublime Text</a:t>
            </a:r>
          </a:p>
          <a:p>
            <a:pPr lvl="1"/>
            <a:r>
              <a:rPr lang="en-IN" sz="2200" dirty="0"/>
              <a:t>Microsoft Visual Studio Code (VS Code)</a:t>
            </a:r>
          </a:p>
          <a:p>
            <a:pPr lvl="1"/>
            <a:r>
              <a:rPr lang="en-IN" sz="2200" dirty="0"/>
              <a:t>Wing IDE</a:t>
            </a:r>
          </a:p>
          <a:p>
            <a:endParaRPr lang="en-IN" dirty="0"/>
          </a:p>
        </p:txBody>
      </p:sp>
    </p:spTree>
    <p:extLst>
      <p:ext uri="{BB962C8B-B14F-4D97-AF65-F5344CB8AC3E}">
        <p14:creationId xmlns:p14="http://schemas.microsoft.com/office/powerpoint/2010/main" val="52188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CBFBF-A89E-6E22-F093-EFCC31BCEE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C6FAF-69C7-7680-A3F2-30E057FA5ABA}"/>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Indentation</a:t>
            </a:r>
          </a:p>
        </p:txBody>
      </p:sp>
      <p:sp>
        <p:nvSpPr>
          <p:cNvPr id="3" name="Text Placeholder 2">
            <a:extLst>
              <a:ext uri="{FF2B5EF4-FFF2-40B4-BE49-F238E27FC236}">
                <a16:creationId xmlns:a16="http://schemas.microsoft.com/office/drawing/2014/main" id="{053F107E-FE80-4E11-F95E-8E34FC6000A2}"/>
              </a:ext>
            </a:extLst>
          </p:cNvPr>
          <p:cNvSpPr>
            <a:spLocks noGrp="1"/>
          </p:cNvSpPr>
          <p:nvPr>
            <p:ph type="body" idx="1"/>
          </p:nvPr>
        </p:nvSpPr>
        <p:spPr/>
        <p:txBody>
          <a:bodyPr/>
          <a:lstStyle/>
          <a:p>
            <a:r>
              <a:rPr lang="en-US" dirty="0"/>
              <a:t>Section - 6</a:t>
            </a:r>
          </a:p>
        </p:txBody>
      </p:sp>
    </p:spTree>
    <p:extLst>
      <p:ext uri="{BB962C8B-B14F-4D97-AF65-F5344CB8AC3E}">
        <p14:creationId xmlns:p14="http://schemas.microsoft.com/office/powerpoint/2010/main" val="4006258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E774D-1A1F-69F5-2A73-2C4456D2C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A27F3-27D3-65BB-2580-A8482061A4FB}"/>
              </a:ext>
            </a:extLst>
          </p:cNvPr>
          <p:cNvSpPr>
            <a:spLocks noGrp="1"/>
          </p:cNvSpPr>
          <p:nvPr>
            <p:ph type="title"/>
          </p:nvPr>
        </p:nvSpPr>
        <p:spPr/>
        <p:txBody>
          <a:bodyPr/>
          <a:lstStyle/>
          <a:p>
            <a:r>
              <a:rPr lang="en-US" dirty="0"/>
              <a:t>Indentation</a:t>
            </a:r>
            <a:endParaRPr lang="en-IN" dirty="0"/>
          </a:p>
        </p:txBody>
      </p:sp>
      <p:sp>
        <p:nvSpPr>
          <p:cNvPr id="3" name="Content Placeholder 2">
            <a:extLst>
              <a:ext uri="{FF2B5EF4-FFF2-40B4-BE49-F238E27FC236}">
                <a16:creationId xmlns:a16="http://schemas.microsoft.com/office/drawing/2014/main" id="{64FDCB12-E332-E79B-A02A-B8A0FA0B6296}"/>
              </a:ext>
            </a:extLst>
          </p:cNvPr>
          <p:cNvSpPr>
            <a:spLocks noGrp="1"/>
          </p:cNvSpPr>
          <p:nvPr>
            <p:ph idx="1"/>
          </p:nvPr>
        </p:nvSpPr>
        <p:spPr/>
        <p:txBody>
          <a:bodyPr/>
          <a:lstStyle/>
          <a:p>
            <a:r>
              <a:rPr lang="en-US" dirty="0"/>
              <a:t>Indentation in general means </a:t>
            </a:r>
            <a:r>
              <a:rPr lang="en-US" dirty="0">
                <a:solidFill>
                  <a:srgbClr val="C62827"/>
                </a:solidFill>
              </a:rPr>
              <a:t>indenting words or spaces or lines </a:t>
            </a:r>
            <a:r>
              <a:rPr lang="en-US" dirty="0"/>
              <a:t>in the document to follow the styling rule for documentation.</a:t>
            </a:r>
          </a:p>
          <a:p>
            <a:r>
              <a:rPr lang="en-US" dirty="0"/>
              <a:t>Indentation in Python refers to the (</a:t>
            </a:r>
            <a:r>
              <a:rPr lang="en-US" dirty="0">
                <a:solidFill>
                  <a:srgbClr val="C62827"/>
                </a:solidFill>
              </a:rPr>
              <a:t>spaces and tabs</a:t>
            </a:r>
            <a:r>
              <a:rPr lang="en-US" dirty="0"/>
              <a:t>) that are used at the beginning of a statement. </a:t>
            </a:r>
          </a:p>
          <a:p>
            <a:r>
              <a:rPr lang="en-US" dirty="0"/>
              <a:t>The statements with the </a:t>
            </a:r>
            <a:r>
              <a:rPr lang="en-US" dirty="0">
                <a:solidFill>
                  <a:srgbClr val="C62827"/>
                </a:solidFill>
              </a:rPr>
              <a:t>same indentation </a:t>
            </a:r>
            <a:r>
              <a:rPr lang="en-US" dirty="0"/>
              <a:t>belong to the </a:t>
            </a:r>
            <a:r>
              <a:rPr lang="en-US" dirty="0">
                <a:solidFill>
                  <a:srgbClr val="C62827"/>
                </a:solidFill>
              </a:rPr>
              <a:t>same group </a:t>
            </a:r>
            <a:r>
              <a:rPr lang="en-US" dirty="0"/>
              <a:t>called a suite. </a:t>
            </a:r>
          </a:p>
          <a:p>
            <a:r>
              <a:rPr lang="en-US" dirty="0"/>
              <a:t>In many different programming languages like C, C++, Java, etc. use Curly </a:t>
            </a:r>
            <a:r>
              <a:rPr lang="en-US" dirty="0">
                <a:solidFill>
                  <a:srgbClr val="C62827"/>
                </a:solidFill>
              </a:rPr>
              <a:t>brackets or braces {} </a:t>
            </a:r>
            <a:r>
              <a:rPr lang="en-US" dirty="0"/>
              <a:t>to define or to identify a block of code in the program, whereas in Python, it is done using the </a:t>
            </a:r>
            <a:r>
              <a:rPr lang="en-US" dirty="0">
                <a:solidFill>
                  <a:srgbClr val="C62827"/>
                </a:solidFill>
              </a:rPr>
              <a:t>spaces or tabs</a:t>
            </a:r>
            <a:r>
              <a:rPr lang="en-US" dirty="0"/>
              <a:t>, which is known as </a:t>
            </a:r>
            <a:r>
              <a:rPr lang="en-US" dirty="0">
                <a:solidFill>
                  <a:srgbClr val="C62827"/>
                </a:solidFill>
              </a:rPr>
              <a:t>indentation</a:t>
            </a:r>
            <a:r>
              <a:rPr lang="en-US" dirty="0"/>
              <a:t> and also it is generally known as </a:t>
            </a:r>
            <a:r>
              <a:rPr lang="en-US" dirty="0">
                <a:solidFill>
                  <a:srgbClr val="C62827"/>
                </a:solidFill>
              </a:rPr>
              <a:t>4 space rule</a:t>
            </a:r>
            <a:r>
              <a:rPr lang="en-US" dirty="0"/>
              <a:t>.</a:t>
            </a:r>
          </a:p>
          <a:p>
            <a:endParaRPr lang="en-IN" dirty="0"/>
          </a:p>
          <a:p>
            <a:endParaRPr lang="en-IN" dirty="0"/>
          </a:p>
        </p:txBody>
      </p:sp>
      <p:sp>
        <p:nvSpPr>
          <p:cNvPr id="4" name="Google Shape;1032;p26">
            <a:extLst>
              <a:ext uri="{FF2B5EF4-FFF2-40B4-BE49-F238E27FC236}">
                <a16:creationId xmlns:a16="http://schemas.microsoft.com/office/drawing/2014/main" id="{AF640679-0B6E-1EBF-EAA8-029FC3BC4D8F}"/>
              </a:ext>
            </a:extLst>
          </p:cNvPr>
          <p:cNvSpPr/>
          <p:nvPr/>
        </p:nvSpPr>
        <p:spPr>
          <a:xfrm>
            <a:off x="1351654" y="4531567"/>
            <a:ext cx="2721955" cy="120032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00FF"/>
                </a:solidFill>
                <a:latin typeface="Arial"/>
                <a:ea typeface="Arial"/>
                <a:cs typeface="Arial"/>
                <a:sym typeface="Arial"/>
              </a:rPr>
              <a:t>if</a:t>
            </a:r>
            <a:r>
              <a:rPr lang="en-US" sz="1800" dirty="0">
                <a:solidFill>
                  <a:srgbClr val="000000"/>
                </a:solidFill>
                <a:latin typeface="Arial"/>
                <a:ea typeface="Arial"/>
                <a:cs typeface="Arial"/>
                <a:sym typeface="Arial"/>
              </a:rPr>
              <a:t> Condition:</a:t>
            </a:r>
            <a:endParaRPr dirty="0"/>
          </a:p>
          <a:p>
            <a:pPr marL="0" marR="0" lvl="0" indent="0" algn="l" rtl="0">
              <a:spcBef>
                <a:spcPts val="0"/>
              </a:spcBef>
              <a:spcAft>
                <a:spcPts val="0"/>
              </a:spcAft>
              <a:buNone/>
            </a:pPr>
            <a:r>
              <a:rPr lang="en-US" sz="1800" dirty="0">
                <a:solidFill>
                  <a:srgbClr val="000000"/>
                </a:solidFill>
                <a:latin typeface="Arial"/>
                <a:ea typeface="Arial"/>
                <a:cs typeface="Arial"/>
                <a:sym typeface="Arial"/>
              </a:rPr>
              <a:t>    print(</a:t>
            </a:r>
            <a:r>
              <a:rPr lang="en-US" sz="1800" dirty="0">
                <a:solidFill>
                  <a:srgbClr val="A31515"/>
                </a:solidFill>
                <a:latin typeface="Arial"/>
                <a:ea typeface="Arial"/>
                <a:cs typeface="Arial"/>
                <a:sym typeface="Arial"/>
              </a:rPr>
              <a:t>"True"</a:t>
            </a:r>
            <a:r>
              <a:rPr lang="en-US" sz="1800" dirty="0">
                <a:solidFill>
                  <a:srgbClr val="000000"/>
                </a:solidFill>
                <a:latin typeface="Arial"/>
                <a:ea typeface="Arial"/>
                <a:cs typeface="Arial"/>
                <a:sym typeface="Arial"/>
              </a:rPr>
              <a:t>)</a:t>
            </a:r>
            <a:endParaRPr dirty="0"/>
          </a:p>
          <a:p>
            <a:pPr marL="0" marR="0" lvl="0" indent="0" algn="l" rtl="0">
              <a:spcBef>
                <a:spcPts val="0"/>
              </a:spcBef>
              <a:spcAft>
                <a:spcPts val="0"/>
              </a:spcAft>
              <a:buNone/>
            </a:pPr>
            <a:r>
              <a:rPr lang="en-US" sz="1800" dirty="0">
                <a:solidFill>
                  <a:srgbClr val="0000FF"/>
                </a:solidFill>
                <a:latin typeface="Arial"/>
                <a:ea typeface="Arial"/>
                <a:cs typeface="Arial"/>
                <a:sym typeface="Arial"/>
              </a:rPr>
              <a:t> else</a:t>
            </a:r>
            <a:r>
              <a:rPr lang="en-US" sz="1800" dirty="0">
                <a:solidFill>
                  <a:srgbClr val="000000"/>
                </a:solidFill>
                <a:latin typeface="Arial"/>
                <a:ea typeface="Arial"/>
                <a:cs typeface="Arial"/>
                <a:sym typeface="Arial"/>
              </a:rPr>
              <a:t>:</a:t>
            </a:r>
            <a:endParaRPr dirty="0"/>
          </a:p>
          <a:p>
            <a:pPr marL="0" marR="0" lvl="0" indent="0" algn="l" rtl="0">
              <a:spcBef>
                <a:spcPts val="0"/>
              </a:spcBef>
              <a:spcAft>
                <a:spcPts val="0"/>
              </a:spcAft>
              <a:buNone/>
            </a:pPr>
            <a:r>
              <a:rPr lang="en-US" sz="1800" dirty="0">
                <a:solidFill>
                  <a:srgbClr val="000000"/>
                </a:solidFill>
                <a:latin typeface="Arial"/>
                <a:ea typeface="Arial"/>
                <a:cs typeface="Arial"/>
                <a:sym typeface="Arial"/>
              </a:rPr>
              <a:t>    print(</a:t>
            </a:r>
            <a:r>
              <a:rPr lang="en-US" sz="1800" dirty="0">
                <a:solidFill>
                  <a:srgbClr val="A31515"/>
                </a:solidFill>
                <a:latin typeface="Arial"/>
                <a:ea typeface="Arial"/>
                <a:cs typeface="Arial"/>
                <a:sym typeface="Arial"/>
              </a:rPr>
              <a:t>"False"</a:t>
            </a:r>
            <a:r>
              <a:rPr lang="en-US" sz="1800" dirty="0">
                <a:solidFill>
                  <a:srgbClr val="000000"/>
                </a:solidFill>
                <a:latin typeface="Arial"/>
                <a:ea typeface="Arial"/>
                <a:cs typeface="Arial"/>
                <a:sym typeface="Arial"/>
              </a:rPr>
              <a:t>)</a:t>
            </a:r>
            <a:endParaRPr dirty="0"/>
          </a:p>
        </p:txBody>
      </p:sp>
      <p:sp>
        <p:nvSpPr>
          <p:cNvPr id="5" name="Google Shape;1033;p26">
            <a:extLst>
              <a:ext uri="{FF2B5EF4-FFF2-40B4-BE49-F238E27FC236}">
                <a16:creationId xmlns:a16="http://schemas.microsoft.com/office/drawing/2014/main" id="{40640356-4062-5E74-FF1E-4600CCDD878D}"/>
              </a:ext>
            </a:extLst>
          </p:cNvPr>
          <p:cNvSpPr/>
          <p:nvPr/>
        </p:nvSpPr>
        <p:spPr>
          <a:xfrm>
            <a:off x="851661" y="4531567"/>
            <a:ext cx="499993" cy="1200329"/>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a:solidFill>
                  <a:srgbClr val="575757"/>
                </a:solidFill>
                <a:latin typeface="Arial"/>
                <a:ea typeface="Arial"/>
                <a:cs typeface="Arial"/>
                <a:sym typeface="Arial"/>
              </a:rPr>
              <a:t>1</a:t>
            </a:r>
            <a:endParaRPr/>
          </a:p>
          <a:p>
            <a:pPr marL="0" marR="0" lvl="0" indent="0" algn="r" rtl="0">
              <a:spcBef>
                <a:spcPts val="0"/>
              </a:spcBef>
              <a:spcAft>
                <a:spcPts val="0"/>
              </a:spcAft>
              <a:buNone/>
            </a:pPr>
            <a:r>
              <a:rPr lang="en-US" sz="1800" b="1">
                <a:solidFill>
                  <a:srgbClr val="575757"/>
                </a:solidFill>
                <a:latin typeface="Arial"/>
                <a:ea typeface="Arial"/>
                <a:cs typeface="Arial"/>
                <a:sym typeface="Arial"/>
              </a:rPr>
              <a:t>2</a:t>
            </a:r>
            <a:endParaRPr/>
          </a:p>
          <a:p>
            <a:pPr marL="0" marR="0" lvl="0" indent="0" algn="r" rtl="0">
              <a:spcBef>
                <a:spcPts val="0"/>
              </a:spcBef>
              <a:spcAft>
                <a:spcPts val="0"/>
              </a:spcAft>
              <a:buNone/>
            </a:pPr>
            <a:r>
              <a:rPr lang="en-US" sz="1800" b="1">
                <a:solidFill>
                  <a:srgbClr val="575757"/>
                </a:solidFill>
                <a:latin typeface="Arial"/>
                <a:ea typeface="Arial"/>
                <a:cs typeface="Arial"/>
                <a:sym typeface="Arial"/>
              </a:rPr>
              <a:t>3</a:t>
            </a:r>
            <a:endParaRPr/>
          </a:p>
          <a:p>
            <a:pPr marL="0" marR="0" lvl="0" indent="0" algn="r" rtl="0">
              <a:spcBef>
                <a:spcPts val="0"/>
              </a:spcBef>
              <a:spcAft>
                <a:spcPts val="0"/>
              </a:spcAft>
              <a:buNone/>
            </a:pPr>
            <a:r>
              <a:rPr lang="en-US" sz="1800" b="1">
                <a:solidFill>
                  <a:srgbClr val="575757"/>
                </a:solidFill>
                <a:latin typeface="Arial"/>
                <a:ea typeface="Arial"/>
                <a:cs typeface="Arial"/>
                <a:sym typeface="Arial"/>
              </a:rPr>
              <a:t>4</a:t>
            </a:r>
            <a:endParaRPr/>
          </a:p>
        </p:txBody>
      </p:sp>
      <p:sp>
        <p:nvSpPr>
          <p:cNvPr id="6" name="Google Shape;1034;p26">
            <a:extLst>
              <a:ext uri="{FF2B5EF4-FFF2-40B4-BE49-F238E27FC236}">
                <a16:creationId xmlns:a16="http://schemas.microsoft.com/office/drawing/2014/main" id="{47290E80-3509-827E-566C-97432561448D}"/>
              </a:ext>
            </a:extLst>
          </p:cNvPr>
          <p:cNvSpPr/>
          <p:nvPr/>
        </p:nvSpPr>
        <p:spPr>
          <a:xfrm>
            <a:off x="851661" y="4202383"/>
            <a:ext cx="1778770"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Example.py</a:t>
            </a:r>
            <a:endParaRPr sz="1800">
              <a:solidFill>
                <a:schemeClr val="lt1"/>
              </a:solidFill>
              <a:latin typeface="Arial"/>
              <a:ea typeface="Arial"/>
              <a:cs typeface="Arial"/>
              <a:sym typeface="Arial"/>
            </a:endParaRPr>
          </a:p>
        </p:txBody>
      </p:sp>
      <p:sp>
        <p:nvSpPr>
          <p:cNvPr id="7" name="Google Shape;1035;p26">
            <a:extLst>
              <a:ext uri="{FF2B5EF4-FFF2-40B4-BE49-F238E27FC236}">
                <a16:creationId xmlns:a16="http://schemas.microsoft.com/office/drawing/2014/main" id="{62CF93DB-3EA1-7477-E0CE-853ADCA4C754}"/>
              </a:ext>
            </a:extLst>
          </p:cNvPr>
          <p:cNvSpPr/>
          <p:nvPr/>
        </p:nvSpPr>
        <p:spPr>
          <a:xfrm>
            <a:off x="5385942" y="4649512"/>
            <a:ext cx="4495800" cy="626533"/>
          </a:xfrm>
          <a:prstGeom prst="roundRect">
            <a:avLst>
              <a:gd name="adj" fmla="val 16667"/>
            </a:avLst>
          </a:prstGeom>
          <a:solidFill>
            <a:srgbClr val="FCEAD0">
              <a:alpha val="49803"/>
            </a:srgbClr>
          </a:solid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IndentationError: unindent does not match any outer indentation level</a:t>
            </a:r>
            <a:endParaRPr/>
          </a:p>
        </p:txBody>
      </p:sp>
      <p:cxnSp>
        <p:nvCxnSpPr>
          <p:cNvPr id="8" name="Google Shape;1036;p26">
            <a:extLst>
              <a:ext uri="{FF2B5EF4-FFF2-40B4-BE49-F238E27FC236}">
                <a16:creationId xmlns:a16="http://schemas.microsoft.com/office/drawing/2014/main" id="{92B52BDB-5D62-5D33-381A-90E7BF6868A4}"/>
              </a:ext>
            </a:extLst>
          </p:cNvPr>
          <p:cNvCxnSpPr>
            <a:stCxn id="7" idx="1"/>
          </p:cNvCxnSpPr>
          <p:nvPr/>
        </p:nvCxnSpPr>
        <p:spPr>
          <a:xfrm flipH="1">
            <a:off x="3525942" y="4962779"/>
            <a:ext cx="1860000" cy="230400"/>
          </a:xfrm>
          <a:prstGeom prst="straightConnector1">
            <a:avLst/>
          </a:prstGeom>
          <a:noFill/>
          <a:ln w="9525" cap="flat" cmpd="sng">
            <a:solidFill>
              <a:schemeClr val="accent5"/>
            </a:solidFill>
            <a:prstDash val="solid"/>
            <a:miter lim="800000"/>
            <a:headEnd type="none" w="sm" len="sm"/>
            <a:tailEnd type="none" w="sm" len="sm"/>
          </a:ln>
        </p:spPr>
      </p:cxnSp>
    </p:spTree>
    <p:extLst>
      <p:ext uri="{BB962C8B-B14F-4D97-AF65-F5344CB8AC3E}">
        <p14:creationId xmlns:p14="http://schemas.microsoft.com/office/powerpoint/2010/main" val="378203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4956C-F8F5-3DBF-ADF6-C26A940C8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561176-336F-DDD5-6CE0-509F5A98650E}"/>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Comments</a:t>
            </a:r>
          </a:p>
        </p:txBody>
      </p:sp>
      <p:sp>
        <p:nvSpPr>
          <p:cNvPr id="3" name="Text Placeholder 2">
            <a:extLst>
              <a:ext uri="{FF2B5EF4-FFF2-40B4-BE49-F238E27FC236}">
                <a16:creationId xmlns:a16="http://schemas.microsoft.com/office/drawing/2014/main" id="{74818CAE-B5CD-4DE7-D65D-400B05A3B2CE}"/>
              </a:ext>
            </a:extLst>
          </p:cNvPr>
          <p:cNvSpPr>
            <a:spLocks noGrp="1"/>
          </p:cNvSpPr>
          <p:nvPr>
            <p:ph type="body" idx="1"/>
          </p:nvPr>
        </p:nvSpPr>
        <p:spPr/>
        <p:txBody>
          <a:bodyPr/>
          <a:lstStyle/>
          <a:p>
            <a:r>
              <a:rPr lang="en-US" dirty="0"/>
              <a:t>Section - 7</a:t>
            </a:r>
          </a:p>
        </p:txBody>
      </p:sp>
    </p:spTree>
    <p:extLst>
      <p:ext uri="{BB962C8B-B14F-4D97-AF65-F5344CB8AC3E}">
        <p14:creationId xmlns:p14="http://schemas.microsoft.com/office/powerpoint/2010/main" val="179444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Introduction to Python </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3536884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11333-2231-1C96-9BDF-5DBE96287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AB700-5691-B937-6272-60AF4545AF9C}"/>
              </a:ext>
            </a:extLst>
          </p:cNvPr>
          <p:cNvSpPr>
            <a:spLocks noGrp="1"/>
          </p:cNvSpPr>
          <p:nvPr>
            <p:ph type="title"/>
          </p:nvPr>
        </p:nvSpPr>
        <p:spPr/>
        <p:txBody>
          <a:bodyPr/>
          <a:lstStyle/>
          <a:p>
            <a:r>
              <a:rPr lang="en-US" dirty="0"/>
              <a:t>Comments</a:t>
            </a:r>
            <a:endParaRPr lang="en-IN" dirty="0"/>
          </a:p>
        </p:txBody>
      </p:sp>
      <p:sp>
        <p:nvSpPr>
          <p:cNvPr id="3" name="Content Placeholder 2">
            <a:extLst>
              <a:ext uri="{FF2B5EF4-FFF2-40B4-BE49-F238E27FC236}">
                <a16:creationId xmlns:a16="http://schemas.microsoft.com/office/drawing/2014/main" id="{04D110A4-5308-A293-C90C-AC311644AFF0}"/>
              </a:ext>
            </a:extLst>
          </p:cNvPr>
          <p:cNvSpPr>
            <a:spLocks noGrp="1"/>
          </p:cNvSpPr>
          <p:nvPr>
            <p:ph idx="1"/>
          </p:nvPr>
        </p:nvSpPr>
        <p:spPr/>
        <p:txBody>
          <a:bodyPr/>
          <a:lstStyle/>
          <a:p>
            <a:r>
              <a:rPr lang="en-US" dirty="0"/>
              <a:t>Comments are parts of the program to describe and understand the program code. </a:t>
            </a:r>
          </a:p>
          <a:p>
            <a:r>
              <a:rPr lang="en-US" dirty="0"/>
              <a:t>Comments are simply written by putting # hash sign before the desired.</a:t>
            </a:r>
          </a:p>
          <a:p>
            <a:endParaRPr lang="en-US" dirty="0"/>
          </a:p>
          <a:p>
            <a:endParaRPr lang="en-US" dirty="0"/>
          </a:p>
          <a:p>
            <a:r>
              <a:rPr lang="en-US" dirty="0"/>
              <a:t>Python ignores everything after the hash sign up to the end of the line. </a:t>
            </a:r>
          </a:p>
          <a:p>
            <a:r>
              <a:rPr lang="en-US" dirty="0"/>
              <a:t>Comments can be inserted anywhere in your code or even inline with other code.</a:t>
            </a:r>
          </a:p>
          <a:p>
            <a:endParaRPr lang="en-US" dirty="0"/>
          </a:p>
          <a:p>
            <a:endParaRPr lang="en-US" dirty="0"/>
          </a:p>
          <a:p>
            <a:r>
              <a:rPr lang="en-US" dirty="0"/>
              <a:t>Comments should be short and to the point. PEP 8 (Python Enhancement Proposal) advises keeping code at 79 characters or few per line and suggests 72 characters at max for inline comments and docstrings. If comment is exceeding that length, then spread it out over multiple lines.</a:t>
            </a:r>
          </a:p>
          <a:p>
            <a:pPr marL="0" indent="0">
              <a:buNone/>
            </a:pPr>
            <a:endParaRPr lang="en-IN" dirty="0"/>
          </a:p>
        </p:txBody>
      </p:sp>
      <p:sp>
        <p:nvSpPr>
          <p:cNvPr id="9" name="Google Shape;1043;p27">
            <a:extLst>
              <a:ext uri="{FF2B5EF4-FFF2-40B4-BE49-F238E27FC236}">
                <a16:creationId xmlns:a16="http://schemas.microsoft.com/office/drawing/2014/main" id="{98F691C6-C3EF-C7BF-68C9-66D8209A3BF2}"/>
              </a:ext>
            </a:extLst>
          </p:cNvPr>
          <p:cNvSpPr/>
          <p:nvPr/>
        </p:nvSpPr>
        <p:spPr>
          <a:xfrm>
            <a:off x="1401297" y="2077879"/>
            <a:ext cx="4378011"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This is a comment</a:t>
            </a:r>
            <a:endParaRPr/>
          </a:p>
          <a:p>
            <a:pPr marL="0" marR="0" lvl="0" indent="0" algn="l" rtl="0">
              <a:spcBef>
                <a:spcPts val="0"/>
              </a:spcBef>
              <a:spcAft>
                <a:spcPts val="0"/>
              </a:spcAft>
              <a:buNone/>
            </a:pPr>
            <a:r>
              <a:rPr lang="en-US" sz="1800">
                <a:solidFill>
                  <a:srgbClr val="000000"/>
                </a:solidFill>
                <a:latin typeface="Arial"/>
                <a:ea typeface="Arial"/>
                <a:cs typeface="Arial"/>
                <a:sym typeface="Arial"/>
              </a:rPr>
              <a:t># print(“Code in comment.”)</a:t>
            </a:r>
            <a:endParaRPr/>
          </a:p>
        </p:txBody>
      </p:sp>
      <p:sp>
        <p:nvSpPr>
          <p:cNvPr id="10" name="Google Shape;1044;p27">
            <a:extLst>
              <a:ext uri="{FF2B5EF4-FFF2-40B4-BE49-F238E27FC236}">
                <a16:creationId xmlns:a16="http://schemas.microsoft.com/office/drawing/2014/main" id="{A86669AF-E949-2CC0-D9E6-B5F8DA416032}"/>
              </a:ext>
            </a:extLst>
          </p:cNvPr>
          <p:cNvSpPr/>
          <p:nvPr/>
        </p:nvSpPr>
        <p:spPr>
          <a:xfrm>
            <a:off x="901305" y="2077879"/>
            <a:ext cx="499993" cy="646331"/>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dirty="0">
                <a:solidFill>
                  <a:srgbClr val="575757"/>
                </a:solidFill>
                <a:latin typeface="Arial"/>
                <a:ea typeface="Arial"/>
                <a:cs typeface="Arial"/>
                <a:sym typeface="Arial"/>
              </a:rPr>
              <a:t>1</a:t>
            </a:r>
            <a:endParaRPr dirty="0"/>
          </a:p>
          <a:p>
            <a:pPr marL="0" marR="0" lvl="0" indent="0" algn="r" rtl="0">
              <a:spcBef>
                <a:spcPts val="0"/>
              </a:spcBef>
              <a:spcAft>
                <a:spcPts val="0"/>
              </a:spcAft>
              <a:buNone/>
            </a:pPr>
            <a:r>
              <a:rPr lang="en-US" sz="1800" b="1" dirty="0">
                <a:solidFill>
                  <a:srgbClr val="575757"/>
                </a:solidFill>
                <a:latin typeface="Arial"/>
                <a:ea typeface="Arial"/>
                <a:cs typeface="Arial"/>
                <a:sym typeface="Arial"/>
              </a:rPr>
              <a:t>2</a:t>
            </a:r>
            <a:endParaRPr dirty="0"/>
          </a:p>
        </p:txBody>
      </p:sp>
      <p:sp>
        <p:nvSpPr>
          <p:cNvPr id="11" name="Google Shape;1045;p27">
            <a:extLst>
              <a:ext uri="{FF2B5EF4-FFF2-40B4-BE49-F238E27FC236}">
                <a16:creationId xmlns:a16="http://schemas.microsoft.com/office/drawing/2014/main" id="{A5845774-6BA4-EEE8-D28A-C884D5F6C98B}"/>
              </a:ext>
            </a:extLst>
          </p:cNvPr>
          <p:cNvSpPr/>
          <p:nvPr/>
        </p:nvSpPr>
        <p:spPr>
          <a:xfrm>
            <a:off x="901305" y="1748695"/>
            <a:ext cx="1778770"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Comment.py</a:t>
            </a:r>
            <a:endParaRPr dirty="0"/>
          </a:p>
        </p:txBody>
      </p:sp>
      <p:sp>
        <p:nvSpPr>
          <p:cNvPr id="12" name="Google Shape;1046;p27">
            <a:extLst>
              <a:ext uri="{FF2B5EF4-FFF2-40B4-BE49-F238E27FC236}">
                <a16:creationId xmlns:a16="http://schemas.microsoft.com/office/drawing/2014/main" id="{D67DB833-69F4-1B3F-0B52-3B965AEA6A0F}"/>
              </a:ext>
            </a:extLst>
          </p:cNvPr>
          <p:cNvSpPr/>
          <p:nvPr/>
        </p:nvSpPr>
        <p:spPr>
          <a:xfrm>
            <a:off x="6478555" y="1715873"/>
            <a:ext cx="4495800" cy="626533"/>
          </a:xfrm>
          <a:prstGeom prst="roundRect">
            <a:avLst>
              <a:gd name="adj" fmla="val 16667"/>
            </a:avLst>
          </a:prstGeom>
          <a:solidFill>
            <a:srgbClr val="FCEAD0">
              <a:alpha val="49803"/>
            </a:srgbClr>
          </a:solid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boto Condensed"/>
                <a:ea typeface="Roboto Condensed"/>
                <a:cs typeface="Roboto Condensed"/>
                <a:sym typeface="Roboto Condensed"/>
              </a:rPr>
              <a:t>Comments are never executed.</a:t>
            </a:r>
            <a:endParaRPr/>
          </a:p>
        </p:txBody>
      </p:sp>
      <p:cxnSp>
        <p:nvCxnSpPr>
          <p:cNvPr id="13" name="Google Shape;1051;p27">
            <a:extLst>
              <a:ext uri="{FF2B5EF4-FFF2-40B4-BE49-F238E27FC236}">
                <a16:creationId xmlns:a16="http://schemas.microsoft.com/office/drawing/2014/main" id="{1B4B04D4-D6AB-F30E-0E97-43C78151D18F}"/>
              </a:ext>
            </a:extLst>
          </p:cNvPr>
          <p:cNvCxnSpPr/>
          <p:nvPr/>
        </p:nvCxnSpPr>
        <p:spPr>
          <a:xfrm flipH="1">
            <a:off x="4981449" y="1913287"/>
            <a:ext cx="1497106" cy="164592"/>
          </a:xfrm>
          <a:prstGeom prst="straightConnector1">
            <a:avLst/>
          </a:prstGeom>
          <a:noFill/>
          <a:ln w="9525" cap="flat" cmpd="sng">
            <a:solidFill>
              <a:schemeClr val="accent5"/>
            </a:solidFill>
            <a:prstDash val="solid"/>
            <a:miter lim="800000"/>
            <a:headEnd type="none" w="sm" len="sm"/>
            <a:tailEnd type="none" w="sm" len="sm"/>
          </a:ln>
        </p:spPr>
      </p:cxnSp>
      <p:sp>
        <p:nvSpPr>
          <p:cNvPr id="14" name="Google Shape;1047;p27">
            <a:extLst>
              <a:ext uri="{FF2B5EF4-FFF2-40B4-BE49-F238E27FC236}">
                <a16:creationId xmlns:a16="http://schemas.microsoft.com/office/drawing/2014/main" id="{8A83400B-0122-00EC-4654-FA4FD60B8381}"/>
              </a:ext>
            </a:extLst>
          </p:cNvPr>
          <p:cNvSpPr/>
          <p:nvPr/>
        </p:nvSpPr>
        <p:spPr>
          <a:xfrm>
            <a:off x="1401298" y="4034701"/>
            <a:ext cx="6054410" cy="36933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0000"/>
                </a:solidFill>
                <a:latin typeface="Arial"/>
                <a:ea typeface="Arial"/>
                <a:cs typeface="Arial"/>
                <a:sym typeface="Arial"/>
              </a:rPr>
              <a:t>print("This is a test.")  # Inline Comment</a:t>
            </a:r>
            <a:endParaRPr sz="1800" dirty="0">
              <a:solidFill>
                <a:srgbClr val="000000"/>
              </a:solidFill>
              <a:latin typeface="Arial"/>
              <a:ea typeface="Arial"/>
              <a:cs typeface="Arial"/>
              <a:sym typeface="Arial"/>
            </a:endParaRPr>
          </a:p>
        </p:txBody>
      </p:sp>
      <p:sp>
        <p:nvSpPr>
          <p:cNvPr id="15" name="Google Shape;1048;p27">
            <a:extLst>
              <a:ext uri="{FF2B5EF4-FFF2-40B4-BE49-F238E27FC236}">
                <a16:creationId xmlns:a16="http://schemas.microsoft.com/office/drawing/2014/main" id="{6E2DC57E-47C8-046D-1B79-2BD657CC5CE7}"/>
              </a:ext>
            </a:extLst>
          </p:cNvPr>
          <p:cNvSpPr/>
          <p:nvPr/>
        </p:nvSpPr>
        <p:spPr>
          <a:xfrm>
            <a:off x="901306" y="4035846"/>
            <a:ext cx="544321" cy="369332"/>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dirty="0">
                <a:solidFill>
                  <a:srgbClr val="575757"/>
                </a:solidFill>
                <a:latin typeface="Arial"/>
                <a:ea typeface="Arial"/>
                <a:cs typeface="Arial"/>
                <a:sym typeface="Arial"/>
              </a:rPr>
              <a:t>1</a:t>
            </a:r>
            <a:endParaRPr dirty="0"/>
          </a:p>
        </p:txBody>
      </p:sp>
      <p:sp>
        <p:nvSpPr>
          <p:cNvPr id="16" name="Google Shape;1049;p27">
            <a:extLst>
              <a:ext uri="{FF2B5EF4-FFF2-40B4-BE49-F238E27FC236}">
                <a16:creationId xmlns:a16="http://schemas.microsoft.com/office/drawing/2014/main" id="{D356893E-4B96-8A93-1F3D-19E86A316FFF}"/>
              </a:ext>
            </a:extLst>
          </p:cNvPr>
          <p:cNvSpPr/>
          <p:nvPr/>
        </p:nvSpPr>
        <p:spPr>
          <a:xfrm>
            <a:off x="901305" y="3705516"/>
            <a:ext cx="1936472"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Inline.py</a:t>
            </a:r>
            <a:endParaRPr dirty="0"/>
          </a:p>
        </p:txBody>
      </p:sp>
      <p:sp>
        <p:nvSpPr>
          <p:cNvPr id="17" name="Google Shape;1050;p27">
            <a:extLst>
              <a:ext uri="{FF2B5EF4-FFF2-40B4-BE49-F238E27FC236}">
                <a16:creationId xmlns:a16="http://schemas.microsoft.com/office/drawing/2014/main" id="{2B0C97D0-9EB9-56E7-6AD9-182289193277}"/>
              </a:ext>
            </a:extLst>
          </p:cNvPr>
          <p:cNvSpPr/>
          <p:nvPr/>
        </p:nvSpPr>
        <p:spPr>
          <a:xfrm>
            <a:off x="7455708" y="3556841"/>
            <a:ext cx="4495800" cy="626533"/>
          </a:xfrm>
          <a:prstGeom prst="roundRect">
            <a:avLst>
              <a:gd name="adj" fmla="val 16667"/>
            </a:avLst>
          </a:prstGeom>
          <a:solidFill>
            <a:srgbClr val="FCEAD0">
              <a:alpha val="49803"/>
            </a:srgbClr>
          </a:solid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boto Condensed"/>
                <a:ea typeface="Roboto Condensed"/>
                <a:cs typeface="Roboto Condensed"/>
                <a:sym typeface="Roboto Condensed"/>
              </a:rPr>
              <a:t>These comments are also ignored.</a:t>
            </a:r>
            <a:endParaRPr/>
          </a:p>
        </p:txBody>
      </p:sp>
      <p:cxnSp>
        <p:nvCxnSpPr>
          <p:cNvPr id="18" name="Google Shape;1052;p27">
            <a:extLst>
              <a:ext uri="{FF2B5EF4-FFF2-40B4-BE49-F238E27FC236}">
                <a16:creationId xmlns:a16="http://schemas.microsoft.com/office/drawing/2014/main" id="{F2964FD0-931E-200C-6602-ACA6074A4446}"/>
              </a:ext>
            </a:extLst>
          </p:cNvPr>
          <p:cNvCxnSpPr/>
          <p:nvPr/>
        </p:nvCxnSpPr>
        <p:spPr>
          <a:xfrm flipH="1">
            <a:off x="5897658" y="3876842"/>
            <a:ext cx="1558050" cy="156714"/>
          </a:xfrm>
          <a:prstGeom prst="straightConnector1">
            <a:avLst/>
          </a:prstGeom>
          <a:noFill/>
          <a:ln w="9525" cap="flat" cmpd="sng">
            <a:solidFill>
              <a:schemeClr val="accent5"/>
            </a:solidFill>
            <a:prstDash val="solid"/>
            <a:miter lim="800000"/>
            <a:headEnd type="none" w="sm" len="sm"/>
            <a:tailEnd type="none" w="sm" len="sm"/>
          </a:ln>
        </p:spPr>
      </p:cxnSp>
    </p:spTree>
    <p:extLst>
      <p:ext uri="{BB962C8B-B14F-4D97-AF65-F5344CB8AC3E}">
        <p14:creationId xmlns:p14="http://schemas.microsoft.com/office/powerpoint/2010/main" val="316284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5" grpId="0" animBg="1"/>
      <p:bldP spid="1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F99DD-D6F5-80EC-5EDB-6544CD1F3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0E96A-DB1C-0BD6-B931-EFFD526E7F6E}"/>
              </a:ext>
            </a:extLst>
          </p:cNvPr>
          <p:cNvSpPr>
            <a:spLocks noGrp="1"/>
          </p:cNvSpPr>
          <p:nvPr>
            <p:ph type="title"/>
          </p:nvPr>
        </p:nvSpPr>
        <p:spPr/>
        <p:txBody>
          <a:bodyPr/>
          <a:lstStyle/>
          <a:p>
            <a:r>
              <a:rPr lang="en-US" dirty="0"/>
              <a:t>Multiline Comments</a:t>
            </a:r>
            <a:endParaRPr lang="en-IN" dirty="0"/>
          </a:p>
        </p:txBody>
      </p:sp>
      <p:sp>
        <p:nvSpPr>
          <p:cNvPr id="3" name="Content Placeholder 2">
            <a:extLst>
              <a:ext uri="{FF2B5EF4-FFF2-40B4-BE49-F238E27FC236}">
                <a16:creationId xmlns:a16="http://schemas.microsoft.com/office/drawing/2014/main" id="{85046992-BB8E-E378-9863-DE6D5B7BBD68}"/>
              </a:ext>
            </a:extLst>
          </p:cNvPr>
          <p:cNvSpPr>
            <a:spLocks noGrp="1"/>
          </p:cNvSpPr>
          <p:nvPr>
            <p:ph idx="1"/>
          </p:nvPr>
        </p:nvSpPr>
        <p:spPr>
          <a:xfrm>
            <a:off x="140251" y="788799"/>
            <a:ext cx="11929641" cy="5590565"/>
          </a:xfrm>
        </p:spPr>
        <p:txBody>
          <a:bodyPr/>
          <a:lstStyle/>
          <a:p>
            <a:r>
              <a:rPr lang="en-US" dirty="0"/>
              <a:t>Python does not provide multiline commenting functionality.</a:t>
            </a:r>
          </a:p>
          <a:p>
            <a:r>
              <a:rPr lang="en-US" dirty="0"/>
              <a:t>Multiline comments can be created in two simple ways.</a:t>
            </a:r>
          </a:p>
          <a:p>
            <a:r>
              <a:rPr lang="en-US" dirty="0"/>
              <a:t>The first way is simply by pressing the return/enter key after each line and adding a new hash sign and continue writing your comment.</a:t>
            </a:r>
          </a:p>
          <a:p>
            <a:endParaRPr lang="en-US" dirty="0"/>
          </a:p>
          <a:p>
            <a:endParaRPr lang="en-US" dirty="0"/>
          </a:p>
          <a:p>
            <a:r>
              <a:rPr lang="en-US" dirty="0"/>
              <a:t>Each line after the hash sign up to the end of the line will be ignored. </a:t>
            </a:r>
          </a:p>
          <a:p>
            <a:r>
              <a:rPr lang="en-US" dirty="0"/>
              <a:t>The second way is using multiline strings by wrapping your comment inside a set of triple quotes.</a:t>
            </a:r>
          </a:p>
          <a:p>
            <a:endParaRPr lang="en-US" dirty="0"/>
          </a:p>
          <a:p>
            <a:endParaRPr lang="en-US" dirty="0"/>
          </a:p>
          <a:p>
            <a:endParaRPr lang="en-US" dirty="0"/>
          </a:p>
          <a:p>
            <a:pPr marL="0" indent="0">
              <a:buNone/>
            </a:pPr>
            <a:endParaRPr lang="en-IN" dirty="0"/>
          </a:p>
        </p:txBody>
      </p:sp>
      <p:sp>
        <p:nvSpPr>
          <p:cNvPr id="26" name="Google Shape;1059;p28">
            <a:extLst>
              <a:ext uri="{FF2B5EF4-FFF2-40B4-BE49-F238E27FC236}">
                <a16:creationId xmlns:a16="http://schemas.microsoft.com/office/drawing/2014/main" id="{8B467CA5-9106-80CC-40FC-DB4D5E582E1B}"/>
              </a:ext>
            </a:extLst>
          </p:cNvPr>
          <p:cNvSpPr/>
          <p:nvPr/>
        </p:nvSpPr>
        <p:spPr>
          <a:xfrm>
            <a:off x="1494604" y="2757523"/>
            <a:ext cx="3082156" cy="646331"/>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0000"/>
                </a:solidFill>
                <a:latin typeface="Arial"/>
                <a:ea typeface="Arial"/>
                <a:cs typeface="Arial"/>
                <a:sym typeface="Arial"/>
              </a:rPr>
              <a:t># This is a multi- </a:t>
            </a:r>
            <a:endParaRPr dirty="0"/>
          </a:p>
          <a:p>
            <a:pPr marL="0" marR="0" lvl="0" indent="0" algn="l" rtl="0">
              <a:spcBef>
                <a:spcPts val="0"/>
              </a:spcBef>
              <a:spcAft>
                <a:spcPts val="0"/>
              </a:spcAft>
              <a:buNone/>
            </a:pPr>
            <a:r>
              <a:rPr lang="en-US" sz="1800" dirty="0">
                <a:solidFill>
                  <a:srgbClr val="000000"/>
                </a:solidFill>
                <a:latin typeface="Arial"/>
                <a:ea typeface="Arial"/>
                <a:cs typeface="Arial"/>
                <a:sym typeface="Arial"/>
              </a:rPr>
              <a:t># line comment</a:t>
            </a:r>
            <a:endParaRPr dirty="0"/>
          </a:p>
        </p:txBody>
      </p:sp>
      <p:sp>
        <p:nvSpPr>
          <p:cNvPr id="27" name="Google Shape;1060;p28">
            <a:extLst>
              <a:ext uri="{FF2B5EF4-FFF2-40B4-BE49-F238E27FC236}">
                <a16:creationId xmlns:a16="http://schemas.microsoft.com/office/drawing/2014/main" id="{0CD1A2B0-BFD7-9251-D0DC-66E9A9852E52}"/>
              </a:ext>
            </a:extLst>
          </p:cNvPr>
          <p:cNvSpPr/>
          <p:nvPr/>
        </p:nvSpPr>
        <p:spPr>
          <a:xfrm>
            <a:off x="994611" y="2757523"/>
            <a:ext cx="499993" cy="646331"/>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dirty="0">
                <a:solidFill>
                  <a:srgbClr val="575757"/>
                </a:solidFill>
                <a:latin typeface="Arial"/>
                <a:ea typeface="Arial"/>
                <a:cs typeface="Arial"/>
                <a:sym typeface="Arial"/>
              </a:rPr>
              <a:t>1</a:t>
            </a:r>
            <a:endParaRPr dirty="0"/>
          </a:p>
          <a:p>
            <a:pPr marL="0" marR="0" lvl="0" indent="0" algn="r" rtl="0">
              <a:spcBef>
                <a:spcPts val="0"/>
              </a:spcBef>
              <a:spcAft>
                <a:spcPts val="0"/>
              </a:spcAft>
              <a:buNone/>
            </a:pPr>
            <a:r>
              <a:rPr lang="en-US" sz="1800" b="1" dirty="0">
                <a:solidFill>
                  <a:srgbClr val="575757"/>
                </a:solidFill>
                <a:latin typeface="Arial"/>
                <a:ea typeface="Arial"/>
                <a:cs typeface="Arial"/>
                <a:sym typeface="Arial"/>
              </a:rPr>
              <a:t>2</a:t>
            </a:r>
            <a:endParaRPr dirty="0"/>
          </a:p>
        </p:txBody>
      </p:sp>
      <p:sp>
        <p:nvSpPr>
          <p:cNvPr id="28" name="Google Shape;1061;p28">
            <a:extLst>
              <a:ext uri="{FF2B5EF4-FFF2-40B4-BE49-F238E27FC236}">
                <a16:creationId xmlns:a16="http://schemas.microsoft.com/office/drawing/2014/main" id="{FFC023A8-DEC9-71A9-4290-4ED4E5DEF82B}"/>
              </a:ext>
            </a:extLst>
          </p:cNvPr>
          <p:cNvSpPr/>
          <p:nvPr/>
        </p:nvSpPr>
        <p:spPr>
          <a:xfrm>
            <a:off x="994611" y="2428339"/>
            <a:ext cx="1995100"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Multiline.py</a:t>
            </a:r>
            <a:endParaRPr dirty="0"/>
          </a:p>
        </p:txBody>
      </p:sp>
      <p:sp>
        <p:nvSpPr>
          <p:cNvPr id="29" name="Google Shape;1062;p28">
            <a:extLst>
              <a:ext uri="{FF2B5EF4-FFF2-40B4-BE49-F238E27FC236}">
                <a16:creationId xmlns:a16="http://schemas.microsoft.com/office/drawing/2014/main" id="{FAA3B721-C89E-ACE9-93AF-708DC0AF5DA2}"/>
              </a:ext>
            </a:extLst>
          </p:cNvPr>
          <p:cNvSpPr/>
          <p:nvPr/>
        </p:nvSpPr>
        <p:spPr>
          <a:xfrm>
            <a:off x="6308821" y="2444256"/>
            <a:ext cx="4495800" cy="626533"/>
          </a:xfrm>
          <a:prstGeom prst="roundRect">
            <a:avLst>
              <a:gd name="adj" fmla="val 16667"/>
            </a:avLst>
          </a:prstGeom>
          <a:solidFill>
            <a:srgbClr val="FCEAD0">
              <a:alpha val="49803"/>
            </a:srgbClr>
          </a:solid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boto Condensed"/>
                <a:ea typeface="Roboto Condensed"/>
                <a:cs typeface="Roboto Condensed"/>
                <a:sym typeface="Roboto Condensed"/>
              </a:rPr>
              <a:t>Multiline comments are also never executed.</a:t>
            </a:r>
            <a:endParaRPr/>
          </a:p>
        </p:txBody>
      </p:sp>
      <p:cxnSp>
        <p:nvCxnSpPr>
          <p:cNvPr id="30" name="Google Shape;1067;p28">
            <a:extLst>
              <a:ext uri="{FF2B5EF4-FFF2-40B4-BE49-F238E27FC236}">
                <a16:creationId xmlns:a16="http://schemas.microsoft.com/office/drawing/2014/main" id="{570858B6-C8A4-B4D9-41CC-A24B358D7579}"/>
              </a:ext>
            </a:extLst>
          </p:cNvPr>
          <p:cNvCxnSpPr>
            <a:endCxn id="26" idx="3"/>
          </p:cNvCxnSpPr>
          <p:nvPr/>
        </p:nvCxnSpPr>
        <p:spPr>
          <a:xfrm flipH="1">
            <a:off x="4576760" y="2756389"/>
            <a:ext cx="1722300" cy="324300"/>
          </a:xfrm>
          <a:prstGeom prst="straightConnector1">
            <a:avLst/>
          </a:prstGeom>
          <a:noFill/>
          <a:ln w="9525" cap="flat" cmpd="sng">
            <a:solidFill>
              <a:schemeClr val="accent5"/>
            </a:solidFill>
            <a:prstDash val="solid"/>
            <a:miter lim="800000"/>
            <a:headEnd type="none" w="sm" len="sm"/>
            <a:tailEnd type="none" w="sm" len="sm"/>
          </a:ln>
        </p:spPr>
      </p:cxnSp>
      <p:sp>
        <p:nvSpPr>
          <p:cNvPr id="36" name="Google Shape;1063;p28">
            <a:extLst>
              <a:ext uri="{FF2B5EF4-FFF2-40B4-BE49-F238E27FC236}">
                <a16:creationId xmlns:a16="http://schemas.microsoft.com/office/drawing/2014/main" id="{93225781-C1E7-88D8-5253-96A96DF48239}"/>
              </a:ext>
            </a:extLst>
          </p:cNvPr>
          <p:cNvSpPr/>
          <p:nvPr/>
        </p:nvSpPr>
        <p:spPr>
          <a:xfrm>
            <a:off x="1494604" y="4938216"/>
            <a:ext cx="5561352" cy="147732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0000"/>
                </a:solidFill>
                <a:latin typeface="Arial"/>
                <a:ea typeface="Arial"/>
                <a:cs typeface="Arial"/>
                <a:sym typeface="Arial"/>
              </a:rPr>
              <a:t>"""</a:t>
            </a:r>
            <a:endParaRPr dirty="0"/>
          </a:p>
          <a:p>
            <a:pPr marL="0" marR="0" lvl="0" indent="0" algn="l" rtl="0">
              <a:spcBef>
                <a:spcPts val="0"/>
              </a:spcBef>
              <a:spcAft>
                <a:spcPts val="0"/>
              </a:spcAft>
              <a:buNone/>
            </a:pPr>
            <a:r>
              <a:rPr lang="en-US" sz="1800" dirty="0">
                <a:solidFill>
                  <a:srgbClr val="000000"/>
                </a:solidFill>
                <a:latin typeface="Arial"/>
                <a:ea typeface="Arial"/>
                <a:cs typeface="Arial"/>
                <a:sym typeface="Arial"/>
              </a:rPr>
              <a:t>This type of multiline comment simply helps to avoid pressing ‘enter’ and</a:t>
            </a:r>
            <a:endParaRPr dirty="0"/>
          </a:p>
          <a:p>
            <a:pPr marL="0" marR="0" lvl="0" indent="0" algn="l" rtl="0">
              <a:spcBef>
                <a:spcPts val="0"/>
              </a:spcBef>
              <a:spcAft>
                <a:spcPts val="0"/>
              </a:spcAft>
              <a:buNone/>
            </a:pPr>
            <a:r>
              <a:rPr lang="en-US" sz="1800" dirty="0">
                <a:solidFill>
                  <a:srgbClr val="000000"/>
                </a:solidFill>
                <a:latin typeface="Arial"/>
                <a:ea typeface="Arial"/>
                <a:cs typeface="Arial"/>
                <a:sym typeface="Arial"/>
              </a:rPr>
              <a:t>typing all the hash signs</a:t>
            </a:r>
            <a:endParaRPr dirty="0"/>
          </a:p>
          <a:p>
            <a:pPr marL="0" marR="0" lvl="0" indent="0" algn="l" rtl="0">
              <a:spcBef>
                <a:spcPts val="0"/>
              </a:spcBef>
              <a:spcAft>
                <a:spcPts val="0"/>
              </a:spcAft>
              <a:buNone/>
            </a:pPr>
            <a:r>
              <a:rPr lang="en-US" sz="1800" dirty="0">
                <a:solidFill>
                  <a:srgbClr val="000000"/>
                </a:solidFill>
                <a:latin typeface="Arial"/>
                <a:ea typeface="Arial"/>
                <a:cs typeface="Arial"/>
                <a:sym typeface="Arial"/>
              </a:rPr>
              <a:t>"""</a:t>
            </a:r>
            <a:endParaRPr sz="1800" dirty="0">
              <a:solidFill>
                <a:srgbClr val="000000"/>
              </a:solidFill>
              <a:latin typeface="Arial"/>
              <a:ea typeface="Arial"/>
              <a:cs typeface="Arial"/>
              <a:sym typeface="Arial"/>
            </a:endParaRPr>
          </a:p>
        </p:txBody>
      </p:sp>
      <p:sp>
        <p:nvSpPr>
          <p:cNvPr id="37" name="Google Shape;1064;p28">
            <a:extLst>
              <a:ext uri="{FF2B5EF4-FFF2-40B4-BE49-F238E27FC236}">
                <a16:creationId xmlns:a16="http://schemas.microsoft.com/office/drawing/2014/main" id="{B971A5C8-7F90-3CBA-FBCA-202B9B694790}"/>
              </a:ext>
            </a:extLst>
          </p:cNvPr>
          <p:cNvSpPr/>
          <p:nvPr/>
        </p:nvSpPr>
        <p:spPr>
          <a:xfrm>
            <a:off x="994612" y="4939361"/>
            <a:ext cx="499993" cy="1477328"/>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1">
                <a:solidFill>
                  <a:srgbClr val="575757"/>
                </a:solidFill>
                <a:latin typeface="Arial"/>
                <a:ea typeface="Arial"/>
                <a:cs typeface="Arial"/>
                <a:sym typeface="Arial"/>
              </a:rPr>
              <a:t>1</a:t>
            </a:r>
            <a:endParaRPr/>
          </a:p>
          <a:p>
            <a:pPr marL="0" marR="0" lvl="0" indent="0" algn="r" rtl="0">
              <a:spcBef>
                <a:spcPts val="0"/>
              </a:spcBef>
              <a:spcAft>
                <a:spcPts val="0"/>
              </a:spcAft>
              <a:buNone/>
            </a:pPr>
            <a:r>
              <a:rPr lang="en-US" sz="1800" b="1">
                <a:solidFill>
                  <a:srgbClr val="575757"/>
                </a:solidFill>
                <a:latin typeface="Arial"/>
                <a:ea typeface="Arial"/>
                <a:cs typeface="Arial"/>
                <a:sym typeface="Arial"/>
              </a:rPr>
              <a:t>2</a:t>
            </a:r>
            <a:endParaRPr/>
          </a:p>
          <a:p>
            <a:pPr marL="0" marR="0" lvl="0" indent="0" algn="r" rtl="0">
              <a:spcBef>
                <a:spcPts val="0"/>
              </a:spcBef>
              <a:spcAft>
                <a:spcPts val="0"/>
              </a:spcAft>
              <a:buNone/>
            </a:pPr>
            <a:r>
              <a:rPr lang="en-US" sz="1800" b="1">
                <a:solidFill>
                  <a:srgbClr val="575757"/>
                </a:solidFill>
                <a:latin typeface="Arial"/>
                <a:ea typeface="Arial"/>
                <a:cs typeface="Arial"/>
                <a:sym typeface="Arial"/>
              </a:rPr>
              <a:t>3</a:t>
            </a:r>
            <a:endParaRPr/>
          </a:p>
          <a:p>
            <a:pPr marL="0" marR="0" lvl="0" indent="0" algn="r" rtl="0">
              <a:spcBef>
                <a:spcPts val="0"/>
              </a:spcBef>
              <a:spcAft>
                <a:spcPts val="0"/>
              </a:spcAft>
              <a:buNone/>
            </a:pPr>
            <a:r>
              <a:rPr lang="en-US" sz="1800" b="1">
                <a:solidFill>
                  <a:srgbClr val="575757"/>
                </a:solidFill>
                <a:latin typeface="Arial"/>
                <a:ea typeface="Arial"/>
                <a:cs typeface="Arial"/>
                <a:sym typeface="Arial"/>
              </a:rPr>
              <a:t>4</a:t>
            </a:r>
            <a:endParaRPr/>
          </a:p>
          <a:p>
            <a:pPr marL="0" marR="0" lvl="0" indent="0" algn="r" rtl="0">
              <a:spcBef>
                <a:spcPts val="0"/>
              </a:spcBef>
              <a:spcAft>
                <a:spcPts val="0"/>
              </a:spcAft>
              <a:buNone/>
            </a:pPr>
            <a:r>
              <a:rPr lang="en-US" sz="1800" b="1">
                <a:solidFill>
                  <a:srgbClr val="575757"/>
                </a:solidFill>
                <a:latin typeface="Arial"/>
                <a:ea typeface="Arial"/>
                <a:cs typeface="Arial"/>
                <a:sym typeface="Arial"/>
              </a:rPr>
              <a:t>5</a:t>
            </a:r>
            <a:endParaRPr/>
          </a:p>
        </p:txBody>
      </p:sp>
      <p:sp>
        <p:nvSpPr>
          <p:cNvPr id="38" name="Google Shape;1065;p28">
            <a:extLst>
              <a:ext uri="{FF2B5EF4-FFF2-40B4-BE49-F238E27FC236}">
                <a16:creationId xmlns:a16="http://schemas.microsoft.com/office/drawing/2014/main" id="{DBDE1A97-C641-9BFE-D6F0-BDC974DA2E91}"/>
              </a:ext>
            </a:extLst>
          </p:cNvPr>
          <p:cNvSpPr/>
          <p:nvPr/>
        </p:nvSpPr>
        <p:spPr>
          <a:xfrm>
            <a:off x="994611" y="4609032"/>
            <a:ext cx="2780262"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MultilineString.py</a:t>
            </a:r>
            <a:endParaRPr dirty="0"/>
          </a:p>
        </p:txBody>
      </p:sp>
      <p:sp>
        <p:nvSpPr>
          <p:cNvPr id="39" name="Google Shape;1066;p28">
            <a:extLst>
              <a:ext uri="{FF2B5EF4-FFF2-40B4-BE49-F238E27FC236}">
                <a16:creationId xmlns:a16="http://schemas.microsoft.com/office/drawing/2014/main" id="{36E1C1B8-C8B3-9F86-ECF4-A44F4A5C72CD}"/>
              </a:ext>
            </a:extLst>
          </p:cNvPr>
          <p:cNvSpPr/>
          <p:nvPr/>
        </p:nvSpPr>
        <p:spPr>
          <a:xfrm>
            <a:off x="7555949" y="4998496"/>
            <a:ext cx="4495800" cy="626533"/>
          </a:xfrm>
          <a:prstGeom prst="roundRect">
            <a:avLst>
              <a:gd name="adj" fmla="val 16667"/>
            </a:avLst>
          </a:prstGeom>
          <a:solidFill>
            <a:srgbClr val="FCEAD0">
              <a:alpha val="49803"/>
            </a:srgbClr>
          </a:solid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Roboto Condensed"/>
                <a:ea typeface="Roboto Condensed"/>
                <a:cs typeface="Roboto Condensed"/>
                <a:sym typeface="Roboto Condensed"/>
              </a:rPr>
              <a:t>These comments are also ignored.</a:t>
            </a:r>
            <a:endParaRPr/>
          </a:p>
        </p:txBody>
      </p:sp>
      <p:cxnSp>
        <p:nvCxnSpPr>
          <p:cNvPr id="40" name="Google Shape;1068;p28">
            <a:extLst>
              <a:ext uri="{FF2B5EF4-FFF2-40B4-BE49-F238E27FC236}">
                <a16:creationId xmlns:a16="http://schemas.microsoft.com/office/drawing/2014/main" id="{C6B403D1-13B0-CEAC-C957-781D63374597}"/>
              </a:ext>
            </a:extLst>
          </p:cNvPr>
          <p:cNvCxnSpPr>
            <a:stCxn id="39" idx="1"/>
          </p:cNvCxnSpPr>
          <p:nvPr/>
        </p:nvCxnSpPr>
        <p:spPr>
          <a:xfrm flipH="1">
            <a:off x="6679349" y="5311763"/>
            <a:ext cx="876600" cy="313200"/>
          </a:xfrm>
          <a:prstGeom prst="straightConnector1">
            <a:avLst/>
          </a:prstGeom>
          <a:noFill/>
          <a:ln w="9525" cap="flat" cmpd="sng">
            <a:solidFill>
              <a:schemeClr val="accent5"/>
            </a:solidFill>
            <a:prstDash val="solid"/>
            <a:miter lim="800000"/>
            <a:headEnd type="none" w="sm" len="sm"/>
            <a:tailEnd type="none" w="sm" len="sm"/>
          </a:ln>
        </p:spPr>
      </p:cxnSp>
    </p:spTree>
    <p:extLst>
      <p:ext uri="{BB962C8B-B14F-4D97-AF65-F5344CB8AC3E}">
        <p14:creationId xmlns:p14="http://schemas.microsoft.com/office/powerpoint/2010/main" val="63480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6" grpId="0" animBg="1"/>
      <p:bldP spid="37" grpId="0" animBg="1"/>
      <p:bldP spid="38"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82DB6-D62B-F0B1-AD6B-D93B3023B8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3903D-0F8A-872E-1AF2-D45578BE2315}"/>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Reading Input</a:t>
            </a:r>
          </a:p>
        </p:txBody>
      </p:sp>
      <p:sp>
        <p:nvSpPr>
          <p:cNvPr id="3" name="Text Placeholder 2">
            <a:extLst>
              <a:ext uri="{FF2B5EF4-FFF2-40B4-BE49-F238E27FC236}">
                <a16:creationId xmlns:a16="http://schemas.microsoft.com/office/drawing/2014/main" id="{73680FA9-5BCE-5CA4-A448-987777E7AC15}"/>
              </a:ext>
            </a:extLst>
          </p:cNvPr>
          <p:cNvSpPr>
            <a:spLocks noGrp="1"/>
          </p:cNvSpPr>
          <p:nvPr>
            <p:ph type="body" idx="1"/>
          </p:nvPr>
        </p:nvSpPr>
        <p:spPr/>
        <p:txBody>
          <a:bodyPr/>
          <a:lstStyle/>
          <a:p>
            <a:r>
              <a:rPr lang="en-US" dirty="0"/>
              <a:t>Section - 8</a:t>
            </a:r>
          </a:p>
        </p:txBody>
      </p:sp>
    </p:spTree>
    <p:extLst>
      <p:ext uri="{BB962C8B-B14F-4D97-AF65-F5344CB8AC3E}">
        <p14:creationId xmlns:p14="http://schemas.microsoft.com/office/powerpoint/2010/main" val="1651062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5EBCB-17BC-D564-8C7E-FFC115630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37A2E-19A8-5D24-EE6B-16688BB4A703}"/>
              </a:ext>
            </a:extLst>
          </p:cNvPr>
          <p:cNvSpPr>
            <a:spLocks noGrp="1"/>
          </p:cNvSpPr>
          <p:nvPr>
            <p:ph type="title"/>
          </p:nvPr>
        </p:nvSpPr>
        <p:spPr/>
        <p:txBody>
          <a:bodyPr/>
          <a:lstStyle/>
          <a:p>
            <a:r>
              <a:rPr lang="en-US" dirty="0"/>
              <a:t>input() Function</a:t>
            </a:r>
            <a:endParaRPr lang="en-IN" dirty="0"/>
          </a:p>
        </p:txBody>
      </p:sp>
      <p:sp>
        <p:nvSpPr>
          <p:cNvPr id="3" name="Content Placeholder 2">
            <a:extLst>
              <a:ext uri="{FF2B5EF4-FFF2-40B4-BE49-F238E27FC236}">
                <a16:creationId xmlns:a16="http://schemas.microsoft.com/office/drawing/2014/main" id="{11E1BF57-409F-727E-9350-7E66A3F69A54}"/>
              </a:ext>
            </a:extLst>
          </p:cNvPr>
          <p:cNvSpPr>
            <a:spLocks noGrp="1"/>
          </p:cNvSpPr>
          <p:nvPr>
            <p:ph idx="1"/>
          </p:nvPr>
        </p:nvSpPr>
        <p:spPr>
          <a:xfrm>
            <a:off x="131179" y="938088"/>
            <a:ext cx="11929641" cy="5590565"/>
          </a:xfrm>
        </p:spPr>
        <p:txBody>
          <a:bodyPr/>
          <a:lstStyle/>
          <a:p>
            <a:r>
              <a:rPr lang="en-US" dirty="0"/>
              <a:t>The input() function allows user to enter values.</a:t>
            </a:r>
          </a:p>
          <a:p>
            <a:r>
              <a:rPr lang="en-US" dirty="0"/>
              <a:t>Whatever you enter as input, the input function converts it into a string. If integer value is entered still input() function will convert it into a string.</a:t>
            </a:r>
          </a:p>
          <a:p>
            <a:endParaRPr lang="en-US" dirty="0"/>
          </a:p>
          <a:p>
            <a:endParaRPr lang="en-US" dirty="0"/>
          </a:p>
          <a:p>
            <a:endParaRPr lang="en-US" dirty="0"/>
          </a:p>
          <a:p>
            <a:endParaRPr lang="en-US" dirty="0"/>
          </a:p>
          <a:p>
            <a:pPr marL="0" indent="0">
              <a:buNone/>
            </a:pPr>
            <a:endParaRPr lang="en-IN" dirty="0"/>
          </a:p>
        </p:txBody>
      </p:sp>
      <p:sp>
        <p:nvSpPr>
          <p:cNvPr id="13" name="Google Shape;1101;p31">
            <a:extLst>
              <a:ext uri="{FF2B5EF4-FFF2-40B4-BE49-F238E27FC236}">
                <a16:creationId xmlns:a16="http://schemas.microsoft.com/office/drawing/2014/main" id="{8EC82D93-AAB6-6AEF-2CF8-96D9FF7F7ACD}"/>
              </a:ext>
            </a:extLst>
          </p:cNvPr>
          <p:cNvSpPr/>
          <p:nvPr/>
        </p:nvSpPr>
        <p:spPr>
          <a:xfrm>
            <a:off x="1110649" y="2705382"/>
            <a:ext cx="5821996" cy="33855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000000"/>
                </a:solidFill>
                <a:latin typeface="Arial"/>
                <a:ea typeface="Arial"/>
                <a:cs typeface="Arial"/>
                <a:sym typeface="Arial"/>
              </a:rPr>
              <a:t>input(prompt)</a:t>
            </a:r>
            <a:endParaRPr dirty="0"/>
          </a:p>
        </p:txBody>
      </p:sp>
      <p:sp>
        <p:nvSpPr>
          <p:cNvPr id="14" name="Google Shape;1102;p31">
            <a:extLst>
              <a:ext uri="{FF2B5EF4-FFF2-40B4-BE49-F238E27FC236}">
                <a16:creationId xmlns:a16="http://schemas.microsoft.com/office/drawing/2014/main" id="{B2E38E90-6127-865B-31AF-DDEF5185CF96}"/>
              </a:ext>
            </a:extLst>
          </p:cNvPr>
          <p:cNvSpPr/>
          <p:nvPr/>
        </p:nvSpPr>
        <p:spPr>
          <a:xfrm>
            <a:off x="610656" y="2705382"/>
            <a:ext cx="499993" cy="338554"/>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rgbClr val="575757"/>
                </a:solidFill>
                <a:latin typeface="Consolas"/>
                <a:ea typeface="Consolas"/>
                <a:cs typeface="Consolas"/>
                <a:sym typeface="Consolas"/>
              </a:rPr>
              <a:t>1</a:t>
            </a:r>
            <a:endParaRPr/>
          </a:p>
        </p:txBody>
      </p:sp>
      <p:sp>
        <p:nvSpPr>
          <p:cNvPr id="15" name="Google Shape;1103;p31">
            <a:extLst>
              <a:ext uri="{FF2B5EF4-FFF2-40B4-BE49-F238E27FC236}">
                <a16:creationId xmlns:a16="http://schemas.microsoft.com/office/drawing/2014/main" id="{4897DB3C-8EC2-0BC2-F0BF-A1729251D7C4}"/>
              </a:ext>
            </a:extLst>
          </p:cNvPr>
          <p:cNvSpPr/>
          <p:nvPr/>
        </p:nvSpPr>
        <p:spPr>
          <a:xfrm>
            <a:off x="610656" y="2376198"/>
            <a:ext cx="1778770"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Syntax</a:t>
            </a:r>
            <a:endParaRPr/>
          </a:p>
        </p:txBody>
      </p:sp>
      <p:graphicFrame>
        <p:nvGraphicFramePr>
          <p:cNvPr id="16" name="Google Shape;1104;p31">
            <a:extLst>
              <a:ext uri="{FF2B5EF4-FFF2-40B4-BE49-F238E27FC236}">
                <a16:creationId xmlns:a16="http://schemas.microsoft.com/office/drawing/2014/main" id="{466B7DF1-F9FF-A78B-0D8C-2E2B6DD73E63}"/>
              </a:ext>
            </a:extLst>
          </p:cNvPr>
          <p:cNvGraphicFramePr/>
          <p:nvPr>
            <p:extLst>
              <p:ext uri="{D42A27DB-BD31-4B8C-83A1-F6EECF244321}">
                <p14:modId xmlns:p14="http://schemas.microsoft.com/office/powerpoint/2010/main" val="1107436709"/>
              </p:ext>
            </p:extLst>
          </p:nvPr>
        </p:nvGraphicFramePr>
        <p:xfrm>
          <a:off x="610656" y="3373120"/>
          <a:ext cx="11146750" cy="874195"/>
        </p:xfrm>
        <a:graphic>
          <a:graphicData uri="http://schemas.openxmlformats.org/drawingml/2006/table">
            <a:tbl>
              <a:tblPr firstRow="1" bandRow="1">
                <a:noFill/>
              </a:tblPr>
              <a:tblGrid>
                <a:gridCol w="1838500">
                  <a:extLst>
                    <a:ext uri="{9D8B030D-6E8A-4147-A177-3AD203B41FA5}">
                      <a16:colId xmlns:a16="http://schemas.microsoft.com/office/drawing/2014/main" val="20000"/>
                    </a:ext>
                  </a:extLst>
                </a:gridCol>
                <a:gridCol w="9308250">
                  <a:extLst>
                    <a:ext uri="{9D8B030D-6E8A-4147-A177-3AD203B41FA5}">
                      <a16:colId xmlns:a16="http://schemas.microsoft.com/office/drawing/2014/main" val="20001"/>
                    </a:ext>
                  </a:extLst>
                </a:gridCol>
              </a:tblGrid>
              <a:tr h="508425">
                <a:tc>
                  <a:txBody>
                    <a:bodyPr/>
                    <a:lstStyle/>
                    <a:p>
                      <a:pPr marL="0" marR="0" lvl="0" indent="0" algn="ctr" rtl="0">
                        <a:spcBef>
                          <a:spcPts val="0"/>
                        </a:spcBef>
                        <a:spcAft>
                          <a:spcPts val="0"/>
                        </a:spcAft>
                        <a:buNone/>
                      </a:pPr>
                      <a:r>
                        <a:rPr lang="en-US" sz="1800" b="1" dirty="0">
                          <a:solidFill>
                            <a:schemeClr val="dk1"/>
                          </a:solidFill>
                        </a:rPr>
                        <a:t>Parameter Name</a:t>
                      </a:r>
                      <a:endParaRPr dirty="0"/>
                    </a:p>
                  </a:txBody>
                  <a:tcPr marL="91450" marR="91450" marT="45725" marB="45725">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E8E8E8"/>
                    </a:solidFill>
                  </a:tcPr>
                </a:tc>
                <a:tc>
                  <a:txBody>
                    <a:bodyPr/>
                    <a:lstStyle/>
                    <a:p>
                      <a:pPr marL="0" marR="0" lvl="0" indent="0" algn="ctr" rtl="0">
                        <a:spcBef>
                          <a:spcPts val="0"/>
                        </a:spcBef>
                        <a:spcAft>
                          <a:spcPts val="0"/>
                        </a:spcAft>
                        <a:buNone/>
                      </a:pPr>
                      <a:r>
                        <a:rPr lang="en-US" sz="1800" b="1">
                          <a:solidFill>
                            <a:schemeClr val="dk1"/>
                          </a:solidFill>
                        </a:rPr>
                        <a:t>Description</a:t>
                      </a:r>
                      <a:endParaRPr/>
                    </a:p>
                  </a:txBody>
                  <a:tcPr marL="91450" marR="91450" marT="45725" marB="457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r h="334700">
                <a:tc>
                  <a:txBody>
                    <a:bodyPr/>
                    <a:lstStyle/>
                    <a:p>
                      <a:pPr marL="0" marR="0" lvl="0" indent="0" algn="ctr" rtl="0">
                        <a:lnSpc>
                          <a:spcPct val="100000"/>
                        </a:lnSpc>
                        <a:spcBef>
                          <a:spcPts val="0"/>
                        </a:spcBef>
                        <a:spcAft>
                          <a:spcPts val="0"/>
                        </a:spcAft>
                        <a:buClr>
                          <a:schemeClr val="dk1"/>
                        </a:buClr>
                        <a:buSzPts val="1800"/>
                        <a:buFont typeface="Roboto Condensed"/>
                        <a:buNone/>
                      </a:pPr>
                      <a:r>
                        <a:rPr lang="en-US" sz="1800" b="1"/>
                        <a:t>prompt(s)</a:t>
                      </a:r>
                      <a:endParaRPr/>
                    </a:p>
                  </a:txBody>
                  <a:tcPr marL="91450" marR="91450" marT="45725" marB="45725">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Roboto Condensed"/>
                        <a:buNone/>
                      </a:pPr>
                      <a:r>
                        <a:rPr lang="en-US" sz="1800" dirty="0"/>
                        <a:t>A String, representing a default message before the input.	</a:t>
                      </a:r>
                      <a:endParaRPr sz="1800" b="1" dirty="0">
                        <a:solidFill>
                          <a:schemeClr val="dk1"/>
                        </a:solidFill>
                        <a:latin typeface="Roboto Condensed"/>
                        <a:ea typeface="Roboto Condensed"/>
                        <a:cs typeface="Roboto Condensed"/>
                        <a:sym typeface="Roboto Condensed"/>
                      </a:endParaRPr>
                    </a:p>
                  </a:txBody>
                  <a:tcPr marL="91450" marR="91450" marT="45725" marB="45725">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
        <p:nvSpPr>
          <p:cNvPr id="17" name="Google Shape;1105;p31">
            <a:extLst>
              <a:ext uri="{FF2B5EF4-FFF2-40B4-BE49-F238E27FC236}">
                <a16:creationId xmlns:a16="http://schemas.microsoft.com/office/drawing/2014/main" id="{4B68C4E1-053C-126C-B689-0CAA179F2C1B}"/>
              </a:ext>
            </a:extLst>
          </p:cNvPr>
          <p:cNvSpPr/>
          <p:nvPr/>
        </p:nvSpPr>
        <p:spPr>
          <a:xfrm>
            <a:off x="1086721" y="4941899"/>
            <a:ext cx="5607800" cy="58477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000000"/>
                </a:solidFill>
                <a:latin typeface="Arial"/>
                <a:ea typeface="Arial"/>
                <a:cs typeface="Arial"/>
                <a:sym typeface="Arial"/>
              </a:rPr>
              <a:t>name = input("Enter your name : ")</a:t>
            </a:r>
            <a:endParaRPr dirty="0"/>
          </a:p>
          <a:p>
            <a:pPr marL="0" marR="0" lvl="0" indent="0" algn="l" rtl="0">
              <a:spcBef>
                <a:spcPts val="0"/>
              </a:spcBef>
              <a:spcAft>
                <a:spcPts val="0"/>
              </a:spcAft>
              <a:buNone/>
            </a:pPr>
            <a:r>
              <a:rPr lang="en-US" sz="1600" b="1" dirty="0">
                <a:solidFill>
                  <a:srgbClr val="000000"/>
                </a:solidFill>
                <a:latin typeface="Arial"/>
                <a:ea typeface="Arial"/>
                <a:cs typeface="Arial"/>
                <a:sym typeface="Arial"/>
              </a:rPr>
              <a:t>print(name)</a:t>
            </a:r>
            <a:endParaRPr sz="1600" b="1" dirty="0">
              <a:solidFill>
                <a:srgbClr val="000000"/>
              </a:solidFill>
              <a:latin typeface="Arial"/>
              <a:ea typeface="Arial"/>
              <a:cs typeface="Arial"/>
              <a:sym typeface="Arial"/>
            </a:endParaRPr>
          </a:p>
        </p:txBody>
      </p:sp>
      <p:sp>
        <p:nvSpPr>
          <p:cNvPr id="18" name="Google Shape;1106;p31">
            <a:extLst>
              <a:ext uri="{FF2B5EF4-FFF2-40B4-BE49-F238E27FC236}">
                <a16:creationId xmlns:a16="http://schemas.microsoft.com/office/drawing/2014/main" id="{CF22C9B2-FDF8-2CA4-6A0E-49EA3AD41E92}"/>
              </a:ext>
            </a:extLst>
          </p:cNvPr>
          <p:cNvSpPr/>
          <p:nvPr/>
        </p:nvSpPr>
        <p:spPr>
          <a:xfrm>
            <a:off x="586728" y="4941899"/>
            <a:ext cx="499993" cy="584775"/>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rgbClr val="575757"/>
                </a:solidFill>
                <a:latin typeface="Consolas"/>
                <a:ea typeface="Consolas"/>
                <a:cs typeface="Consolas"/>
                <a:sym typeface="Consolas"/>
              </a:rPr>
              <a:t>1</a:t>
            </a:r>
            <a:endParaRPr/>
          </a:p>
          <a:p>
            <a:pPr marL="0" marR="0" lvl="0" indent="0" algn="r" rtl="0">
              <a:spcBef>
                <a:spcPts val="0"/>
              </a:spcBef>
              <a:spcAft>
                <a:spcPts val="0"/>
              </a:spcAft>
              <a:buNone/>
            </a:pPr>
            <a:r>
              <a:rPr lang="en-US" sz="1600" b="1">
                <a:solidFill>
                  <a:srgbClr val="575757"/>
                </a:solidFill>
                <a:latin typeface="Consolas"/>
                <a:ea typeface="Consolas"/>
                <a:cs typeface="Consolas"/>
                <a:sym typeface="Consolas"/>
              </a:rPr>
              <a:t>2</a:t>
            </a:r>
            <a:endParaRPr/>
          </a:p>
        </p:txBody>
      </p:sp>
      <p:sp>
        <p:nvSpPr>
          <p:cNvPr id="19" name="Google Shape;1107;p31">
            <a:extLst>
              <a:ext uri="{FF2B5EF4-FFF2-40B4-BE49-F238E27FC236}">
                <a16:creationId xmlns:a16="http://schemas.microsoft.com/office/drawing/2014/main" id="{21DB63E6-7BA2-1977-DF86-CEC19DF4ADA1}"/>
              </a:ext>
            </a:extLst>
          </p:cNvPr>
          <p:cNvSpPr/>
          <p:nvPr/>
        </p:nvSpPr>
        <p:spPr>
          <a:xfrm>
            <a:off x="586728" y="4612715"/>
            <a:ext cx="1778770"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Example.py</a:t>
            </a:r>
            <a:endParaRPr/>
          </a:p>
        </p:txBody>
      </p:sp>
      <p:sp>
        <p:nvSpPr>
          <p:cNvPr id="20" name="Google Shape;1108;p31">
            <a:extLst>
              <a:ext uri="{FF2B5EF4-FFF2-40B4-BE49-F238E27FC236}">
                <a16:creationId xmlns:a16="http://schemas.microsoft.com/office/drawing/2014/main" id="{C3EE8D8E-090F-504E-004D-1EA7542DF9AE}"/>
              </a:ext>
            </a:extLst>
          </p:cNvPr>
          <p:cNvSpPr/>
          <p:nvPr/>
        </p:nvSpPr>
        <p:spPr>
          <a:xfrm>
            <a:off x="7258762" y="4552511"/>
            <a:ext cx="3716965" cy="626533"/>
          </a:xfrm>
          <a:prstGeom prst="roundRect">
            <a:avLst>
              <a:gd name="adj" fmla="val 16667"/>
            </a:avLst>
          </a:prstGeom>
          <a:solidFill>
            <a:srgbClr val="FCEAD0">
              <a:alpha val="49803"/>
            </a:srgbClr>
          </a:solid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Enter your name : Darshan University</a:t>
            </a:r>
            <a:endParaRPr/>
          </a:p>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Darshan University</a:t>
            </a:r>
            <a:endParaRPr/>
          </a:p>
        </p:txBody>
      </p:sp>
      <p:cxnSp>
        <p:nvCxnSpPr>
          <p:cNvPr id="21" name="Google Shape;1109;p31">
            <a:extLst>
              <a:ext uri="{FF2B5EF4-FFF2-40B4-BE49-F238E27FC236}">
                <a16:creationId xmlns:a16="http://schemas.microsoft.com/office/drawing/2014/main" id="{568F055B-CBC0-CD47-6052-A3014F7F2E15}"/>
              </a:ext>
            </a:extLst>
          </p:cNvPr>
          <p:cNvCxnSpPr>
            <a:stCxn id="20" idx="1"/>
          </p:cNvCxnSpPr>
          <p:nvPr/>
        </p:nvCxnSpPr>
        <p:spPr>
          <a:xfrm flipH="1">
            <a:off x="6236962" y="4865778"/>
            <a:ext cx="1021800" cy="172200"/>
          </a:xfrm>
          <a:prstGeom prst="straightConnector1">
            <a:avLst/>
          </a:prstGeom>
          <a:noFill/>
          <a:ln w="9525" cap="flat" cmpd="sng">
            <a:solidFill>
              <a:schemeClr val="accent5"/>
            </a:solidFill>
            <a:prstDash val="solid"/>
            <a:miter lim="800000"/>
            <a:headEnd type="none" w="sm" len="sm"/>
            <a:tailEnd type="none" w="sm" len="sm"/>
          </a:ln>
        </p:spPr>
      </p:cxnSp>
    </p:spTree>
    <p:extLst>
      <p:ext uri="{BB962C8B-B14F-4D97-AF65-F5344CB8AC3E}">
        <p14:creationId xmlns:p14="http://schemas.microsoft.com/office/powerpoint/2010/main" val="83353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19"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E26C6-211E-9BFF-FC33-CF8A949DDF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38B8E-4A35-2376-0C62-00C138BA580A}"/>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Print Output</a:t>
            </a:r>
          </a:p>
        </p:txBody>
      </p:sp>
      <p:sp>
        <p:nvSpPr>
          <p:cNvPr id="3" name="Text Placeholder 2">
            <a:extLst>
              <a:ext uri="{FF2B5EF4-FFF2-40B4-BE49-F238E27FC236}">
                <a16:creationId xmlns:a16="http://schemas.microsoft.com/office/drawing/2014/main" id="{D7B8EAD4-A003-8842-D8FF-9E9C5DB57F26}"/>
              </a:ext>
            </a:extLst>
          </p:cNvPr>
          <p:cNvSpPr>
            <a:spLocks noGrp="1"/>
          </p:cNvSpPr>
          <p:nvPr>
            <p:ph type="body" idx="1"/>
          </p:nvPr>
        </p:nvSpPr>
        <p:spPr/>
        <p:txBody>
          <a:bodyPr/>
          <a:lstStyle/>
          <a:p>
            <a:r>
              <a:rPr lang="en-US" dirty="0"/>
              <a:t>Section - 9</a:t>
            </a:r>
          </a:p>
        </p:txBody>
      </p:sp>
    </p:spTree>
    <p:extLst>
      <p:ext uri="{BB962C8B-B14F-4D97-AF65-F5344CB8AC3E}">
        <p14:creationId xmlns:p14="http://schemas.microsoft.com/office/powerpoint/2010/main" val="924844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D112-8286-10A7-C823-3C2B21F17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B5F8F7-67C3-005A-499A-14D48C8150F0}"/>
              </a:ext>
            </a:extLst>
          </p:cNvPr>
          <p:cNvSpPr>
            <a:spLocks noGrp="1"/>
          </p:cNvSpPr>
          <p:nvPr>
            <p:ph type="title"/>
          </p:nvPr>
        </p:nvSpPr>
        <p:spPr/>
        <p:txBody>
          <a:bodyPr/>
          <a:lstStyle/>
          <a:p>
            <a:r>
              <a:rPr lang="en-US" dirty="0"/>
              <a:t>print() Function</a:t>
            </a:r>
            <a:endParaRPr lang="en-IN" dirty="0"/>
          </a:p>
        </p:txBody>
      </p:sp>
      <p:sp>
        <p:nvSpPr>
          <p:cNvPr id="3" name="Content Placeholder 2">
            <a:extLst>
              <a:ext uri="{FF2B5EF4-FFF2-40B4-BE49-F238E27FC236}">
                <a16:creationId xmlns:a16="http://schemas.microsoft.com/office/drawing/2014/main" id="{4591FCB7-7860-5C63-5CF7-FD3A2E885DF0}"/>
              </a:ext>
            </a:extLst>
          </p:cNvPr>
          <p:cNvSpPr>
            <a:spLocks noGrp="1"/>
          </p:cNvSpPr>
          <p:nvPr>
            <p:ph idx="1"/>
          </p:nvPr>
        </p:nvSpPr>
        <p:spPr>
          <a:xfrm>
            <a:off x="140251" y="788799"/>
            <a:ext cx="11929641" cy="5590565"/>
          </a:xfrm>
        </p:spPr>
        <p:txBody>
          <a:bodyPr/>
          <a:lstStyle/>
          <a:p>
            <a:r>
              <a:rPr lang="en-US" dirty="0"/>
              <a:t>The print() function prints the specified message to the screen, or other standard output device.</a:t>
            </a:r>
          </a:p>
          <a:p>
            <a:r>
              <a:rPr lang="en-US" dirty="0"/>
              <a:t>The object will be converted into a string before it is written to the screen.</a:t>
            </a:r>
          </a:p>
          <a:p>
            <a:endParaRPr lang="en-US" dirty="0"/>
          </a:p>
          <a:p>
            <a:endParaRPr lang="en-US" dirty="0"/>
          </a:p>
          <a:p>
            <a:endParaRPr lang="en-US" dirty="0"/>
          </a:p>
          <a:p>
            <a:pPr marL="0" indent="0">
              <a:buNone/>
            </a:pPr>
            <a:endParaRPr lang="en-IN" dirty="0"/>
          </a:p>
        </p:txBody>
      </p:sp>
      <p:sp>
        <p:nvSpPr>
          <p:cNvPr id="4" name="Google Shape;1086;p30">
            <a:extLst>
              <a:ext uri="{FF2B5EF4-FFF2-40B4-BE49-F238E27FC236}">
                <a16:creationId xmlns:a16="http://schemas.microsoft.com/office/drawing/2014/main" id="{421838B0-7E79-CDA9-82D2-FDACC3578A1B}"/>
              </a:ext>
            </a:extLst>
          </p:cNvPr>
          <p:cNvSpPr/>
          <p:nvPr/>
        </p:nvSpPr>
        <p:spPr>
          <a:xfrm>
            <a:off x="1049204" y="2569631"/>
            <a:ext cx="5607800" cy="30777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000000"/>
                </a:solidFill>
                <a:latin typeface="Arial"/>
                <a:ea typeface="Arial"/>
                <a:cs typeface="Arial"/>
                <a:sym typeface="Arial"/>
              </a:rPr>
              <a:t>print(object(s), </a:t>
            </a:r>
            <a:r>
              <a:rPr lang="en-US" sz="1600" b="1" dirty="0" err="1">
                <a:solidFill>
                  <a:srgbClr val="000000"/>
                </a:solidFill>
                <a:latin typeface="Arial"/>
                <a:ea typeface="Arial"/>
                <a:cs typeface="Arial"/>
                <a:sym typeface="Arial"/>
              </a:rPr>
              <a:t>sep</a:t>
            </a:r>
            <a:r>
              <a:rPr lang="en-US" sz="1600" b="1" dirty="0">
                <a:solidFill>
                  <a:srgbClr val="000000"/>
                </a:solidFill>
                <a:latin typeface="Arial"/>
                <a:ea typeface="Arial"/>
                <a:cs typeface="Arial"/>
                <a:sym typeface="Arial"/>
              </a:rPr>
              <a:t>=separator, end=end)</a:t>
            </a:r>
            <a:endParaRPr dirty="0"/>
          </a:p>
        </p:txBody>
      </p:sp>
      <p:sp>
        <p:nvSpPr>
          <p:cNvPr id="5" name="Google Shape;1087;p30">
            <a:extLst>
              <a:ext uri="{FF2B5EF4-FFF2-40B4-BE49-F238E27FC236}">
                <a16:creationId xmlns:a16="http://schemas.microsoft.com/office/drawing/2014/main" id="{3088D3E0-EB80-C8E9-D059-C3556F38295A}"/>
              </a:ext>
            </a:extLst>
          </p:cNvPr>
          <p:cNvSpPr/>
          <p:nvPr/>
        </p:nvSpPr>
        <p:spPr>
          <a:xfrm>
            <a:off x="549211" y="2569631"/>
            <a:ext cx="499993" cy="307776"/>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dirty="0">
                <a:solidFill>
                  <a:srgbClr val="575757"/>
                </a:solidFill>
                <a:latin typeface="Consolas"/>
                <a:ea typeface="Consolas"/>
                <a:cs typeface="Consolas"/>
                <a:sym typeface="Consolas"/>
              </a:rPr>
              <a:t>1</a:t>
            </a:r>
            <a:endParaRPr dirty="0"/>
          </a:p>
        </p:txBody>
      </p:sp>
      <p:sp>
        <p:nvSpPr>
          <p:cNvPr id="6" name="Google Shape;1088;p30">
            <a:extLst>
              <a:ext uri="{FF2B5EF4-FFF2-40B4-BE49-F238E27FC236}">
                <a16:creationId xmlns:a16="http://schemas.microsoft.com/office/drawing/2014/main" id="{6BE1A308-05F9-6295-066F-83432ADE9F13}"/>
              </a:ext>
            </a:extLst>
          </p:cNvPr>
          <p:cNvSpPr/>
          <p:nvPr/>
        </p:nvSpPr>
        <p:spPr>
          <a:xfrm>
            <a:off x="549211" y="2280793"/>
            <a:ext cx="1778770" cy="299258"/>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1600" dirty="0">
                <a:solidFill>
                  <a:schemeClr val="lt1"/>
                </a:solidFill>
                <a:latin typeface="Roboto Condensed"/>
                <a:ea typeface="Roboto Condensed"/>
                <a:cs typeface="Roboto Condensed"/>
                <a:sym typeface="Roboto Condensed"/>
              </a:rPr>
              <a:t>Syntax</a:t>
            </a:r>
            <a:endParaRPr dirty="0"/>
          </a:p>
        </p:txBody>
      </p:sp>
      <p:graphicFrame>
        <p:nvGraphicFramePr>
          <p:cNvPr id="7" name="Google Shape;1089;p30">
            <a:extLst>
              <a:ext uri="{FF2B5EF4-FFF2-40B4-BE49-F238E27FC236}">
                <a16:creationId xmlns:a16="http://schemas.microsoft.com/office/drawing/2014/main" id="{C9032F9C-5D6A-B608-1A52-6853525B280C}"/>
              </a:ext>
            </a:extLst>
          </p:cNvPr>
          <p:cNvGraphicFramePr/>
          <p:nvPr>
            <p:extLst>
              <p:ext uri="{D42A27DB-BD31-4B8C-83A1-F6EECF244321}">
                <p14:modId xmlns:p14="http://schemas.microsoft.com/office/powerpoint/2010/main" val="3366704528"/>
              </p:ext>
            </p:extLst>
          </p:nvPr>
        </p:nvGraphicFramePr>
        <p:xfrm>
          <a:off x="549211" y="3108396"/>
          <a:ext cx="11146750" cy="1605735"/>
        </p:xfrm>
        <a:graphic>
          <a:graphicData uri="http://schemas.openxmlformats.org/drawingml/2006/table">
            <a:tbl>
              <a:tblPr firstRow="1" bandRow="1">
                <a:noFill/>
              </a:tblPr>
              <a:tblGrid>
                <a:gridCol w="1838500">
                  <a:extLst>
                    <a:ext uri="{9D8B030D-6E8A-4147-A177-3AD203B41FA5}">
                      <a16:colId xmlns:a16="http://schemas.microsoft.com/office/drawing/2014/main" val="20000"/>
                    </a:ext>
                  </a:extLst>
                </a:gridCol>
                <a:gridCol w="9308250">
                  <a:extLst>
                    <a:ext uri="{9D8B030D-6E8A-4147-A177-3AD203B41FA5}">
                      <a16:colId xmlns:a16="http://schemas.microsoft.com/office/drawing/2014/main" val="20001"/>
                    </a:ext>
                  </a:extLst>
                </a:gridCol>
              </a:tblGrid>
              <a:tr h="508425">
                <a:tc>
                  <a:txBody>
                    <a:bodyPr/>
                    <a:lstStyle/>
                    <a:p>
                      <a:pPr marL="0" marR="0" lvl="0" indent="0" algn="ctr" rtl="0">
                        <a:spcBef>
                          <a:spcPts val="0"/>
                        </a:spcBef>
                        <a:spcAft>
                          <a:spcPts val="0"/>
                        </a:spcAft>
                        <a:buNone/>
                      </a:pPr>
                      <a:r>
                        <a:rPr lang="en-US" sz="1800" b="1" u="none" strike="noStrike" cap="none" dirty="0">
                          <a:solidFill>
                            <a:schemeClr val="dk1"/>
                          </a:solidFill>
                        </a:rPr>
                        <a:t>Parameter Name</a:t>
                      </a:r>
                      <a:endParaRPr dirty="0"/>
                    </a:p>
                  </a:txBody>
                  <a:tcPr marL="91450" marR="91450" marT="45725" marB="457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E8E8E8"/>
                    </a:solidFill>
                  </a:tcPr>
                </a:tc>
                <a:tc>
                  <a:txBody>
                    <a:bodyPr/>
                    <a:lstStyle/>
                    <a:p>
                      <a:pPr marL="0" marR="0" lvl="0" indent="0" algn="ctr" rtl="0">
                        <a:spcBef>
                          <a:spcPts val="0"/>
                        </a:spcBef>
                        <a:spcAft>
                          <a:spcPts val="0"/>
                        </a:spcAft>
                        <a:buNone/>
                      </a:pPr>
                      <a:r>
                        <a:rPr lang="en-US" sz="1800" b="1" u="none" strike="noStrike" cap="none">
                          <a:solidFill>
                            <a:schemeClr val="dk1"/>
                          </a:solidFill>
                        </a:rPr>
                        <a:t>Description</a:t>
                      </a:r>
                      <a:endParaRPr/>
                    </a:p>
                  </a:txBody>
                  <a:tcPr marL="91450" marR="91450" marT="45725" marB="45725"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r h="334700">
                <a:tc>
                  <a:txBody>
                    <a:bodyPr/>
                    <a:lstStyle/>
                    <a:p>
                      <a:pPr marL="0" marR="0" lvl="0" indent="0" algn="ctr" rtl="0">
                        <a:spcBef>
                          <a:spcPts val="0"/>
                        </a:spcBef>
                        <a:spcAft>
                          <a:spcPts val="0"/>
                        </a:spcAft>
                        <a:buNone/>
                      </a:pPr>
                      <a:r>
                        <a:rPr lang="en-US" sz="1800" b="1" u="none" strike="noStrike" cap="none"/>
                        <a:t>Object(s)</a:t>
                      </a:r>
                      <a:endParaRPr/>
                    </a:p>
                  </a:txBody>
                  <a:tcPr marL="91450" marR="91450" marT="45725" marB="45725">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u="none" strike="noStrike" cap="none"/>
                        <a:t>Any number of objects. Will be converted into string before printing.	</a:t>
                      </a:r>
                      <a:endParaRPr sz="1800" b="1">
                        <a:solidFill>
                          <a:schemeClr val="dk1"/>
                        </a:solidFill>
                        <a:latin typeface="Roboto Condensed"/>
                        <a:ea typeface="Roboto Condensed"/>
                        <a:cs typeface="Roboto Condensed"/>
                        <a:sym typeface="Roboto Condensed"/>
                      </a:endParaRPr>
                    </a:p>
                  </a:txBody>
                  <a:tcPr marL="91450" marR="91450" marT="45725" marB="45725">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34700">
                <a:tc>
                  <a:txBody>
                    <a:bodyPr/>
                    <a:lstStyle/>
                    <a:p>
                      <a:pPr marL="0" marR="0" lvl="0" indent="0" algn="ctr" rtl="0">
                        <a:spcBef>
                          <a:spcPts val="0"/>
                        </a:spcBef>
                        <a:spcAft>
                          <a:spcPts val="0"/>
                        </a:spcAft>
                        <a:buNone/>
                      </a:pPr>
                      <a:r>
                        <a:rPr lang="en-US" sz="1800" b="1"/>
                        <a:t>sep</a:t>
                      </a:r>
                      <a:endParaRPr sz="1800" b="1"/>
                    </a:p>
                  </a:txBody>
                  <a:tcPr marL="91450" marR="91450" marT="45725" marB="45725">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Roboto Condensed"/>
                        <a:buNone/>
                      </a:pPr>
                      <a:r>
                        <a:rPr lang="en-US" sz="1800" dirty="0"/>
                        <a:t>Optional. Specify how to separate the objects, if there is more than one. Default is ' '	</a:t>
                      </a:r>
                      <a:endParaRPr sz="1800" b="1" dirty="0">
                        <a:solidFill>
                          <a:schemeClr val="dk1"/>
                        </a:solidFill>
                        <a:latin typeface="Roboto Condensed"/>
                        <a:ea typeface="Roboto Condensed"/>
                        <a:cs typeface="Roboto Condensed"/>
                        <a:sym typeface="Roboto Condensed"/>
                      </a:endParaRPr>
                    </a:p>
                  </a:txBody>
                  <a:tcPr marL="91450" marR="91450" marT="45725" marB="45725">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34700">
                <a:tc>
                  <a:txBody>
                    <a:bodyPr/>
                    <a:lstStyle/>
                    <a:p>
                      <a:pPr marL="0" marR="0" lvl="0" indent="0" algn="ctr" rtl="0">
                        <a:spcBef>
                          <a:spcPts val="0"/>
                        </a:spcBef>
                        <a:spcAft>
                          <a:spcPts val="0"/>
                        </a:spcAft>
                        <a:buNone/>
                      </a:pPr>
                      <a:r>
                        <a:rPr lang="en-US" sz="1800" b="1"/>
                        <a:t>end</a:t>
                      </a:r>
                      <a:endParaRPr/>
                    </a:p>
                  </a:txBody>
                  <a:tcPr marL="91450" marR="91450" marT="45725" marB="45725">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800"/>
                        <a:buFont typeface="Roboto Condensed"/>
                        <a:buNone/>
                      </a:pPr>
                      <a:r>
                        <a:rPr lang="en-US" sz="1800" dirty="0"/>
                        <a:t>Optional. Specify what to print at the end. Default is '\n'</a:t>
                      </a:r>
                      <a:endParaRPr sz="1800" b="1" dirty="0">
                        <a:solidFill>
                          <a:schemeClr val="dk1"/>
                        </a:solidFill>
                        <a:latin typeface="Roboto Condensed"/>
                        <a:ea typeface="Roboto Condensed"/>
                        <a:cs typeface="Roboto Condensed"/>
                        <a:sym typeface="Roboto Condensed"/>
                      </a:endParaRPr>
                    </a:p>
                  </a:txBody>
                  <a:tcPr marL="91450" marR="91450" marT="45725" marB="45725">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8" name="Google Shape;1090;p30">
            <a:extLst>
              <a:ext uri="{FF2B5EF4-FFF2-40B4-BE49-F238E27FC236}">
                <a16:creationId xmlns:a16="http://schemas.microsoft.com/office/drawing/2014/main" id="{BE5D3E3C-6491-AB93-BDB4-56E130954B65}"/>
              </a:ext>
            </a:extLst>
          </p:cNvPr>
          <p:cNvSpPr/>
          <p:nvPr/>
        </p:nvSpPr>
        <p:spPr>
          <a:xfrm>
            <a:off x="1058729" y="5274731"/>
            <a:ext cx="5607800" cy="30777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000000"/>
                </a:solidFill>
                <a:latin typeface="Arial"/>
                <a:ea typeface="Arial"/>
                <a:cs typeface="Arial"/>
                <a:sym typeface="Arial"/>
              </a:rPr>
              <a:t>print(“Welcome to Python Programming!”)</a:t>
            </a:r>
            <a:endParaRPr dirty="0"/>
          </a:p>
        </p:txBody>
      </p:sp>
      <p:sp>
        <p:nvSpPr>
          <p:cNvPr id="9" name="Google Shape;1091;p30">
            <a:extLst>
              <a:ext uri="{FF2B5EF4-FFF2-40B4-BE49-F238E27FC236}">
                <a16:creationId xmlns:a16="http://schemas.microsoft.com/office/drawing/2014/main" id="{5790D22C-E306-04E0-7310-76C9039D7D94}"/>
              </a:ext>
            </a:extLst>
          </p:cNvPr>
          <p:cNvSpPr/>
          <p:nvPr/>
        </p:nvSpPr>
        <p:spPr>
          <a:xfrm>
            <a:off x="558736" y="5274731"/>
            <a:ext cx="499993" cy="307776"/>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rgbClr val="575757"/>
                </a:solidFill>
                <a:latin typeface="Consolas"/>
                <a:ea typeface="Consolas"/>
                <a:cs typeface="Consolas"/>
                <a:sym typeface="Consolas"/>
              </a:rPr>
              <a:t>1</a:t>
            </a:r>
            <a:endParaRPr/>
          </a:p>
        </p:txBody>
      </p:sp>
      <p:sp>
        <p:nvSpPr>
          <p:cNvPr id="10" name="Google Shape;1092;p30">
            <a:extLst>
              <a:ext uri="{FF2B5EF4-FFF2-40B4-BE49-F238E27FC236}">
                <a16:creationId xmlns:a16="http://schemas.microsoft.com/office/drawing/2014/main" id="{1D4C4339-0CCB-CD2D-3508-D9D94BDF661B}"/>
              </a:ext>
            </a:extLst>
          </p:cNvPr>
          <p:cNvSpPr/>
          <p:nvPr/>
        </p:nvSpPr>
        <p:spPr>
          <a:xfrm>
            <a:off x="558736" y="4945121"/>
            <a:ext cx="1778770" cy="299258"/>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1600" dirty="0">
                <a:solidFill>
                  <a:schemeClr val="lt1"/>
                </a:solidFill>
                <a:latin typeface="Roboto Condensed"/>
                <a:ea typeface="Roboto Condensed"/>
                <a:cs typeface="Roboto Condensed"/>
                <a:sym typeface="Roboto Condensed"/>
              </a:rPr>
              <a:t>Example.py</a:t>
            </a:r>
            <a:endParaRPr dirty="0"/>
          </a:p>
        </p:txBody>
      </p:sp>
      <p:sp>
        <p:nvSpPr>
          <p:cNvPr id="11" name="Google Shape;1093;p30">
            <a:extLst>
              <a:ext uri="{FF2B5EF4-FFF2-40B4-BE49-F238E27FC236}">
                <a16:creationId xmlns:a16="http://schemas.microsoft.com/office/drawing/2014/main" id="{1229D853-C741-90DF-F638-AF5227BAEE2C}"/>
              </a:ext>
            </a:extLst>
          </p:cNvPr>
          <p:cNvSpPr/>
          <p:nvPr/>
        </p:nvSpPr>
        <p:spPr>
          <a:xfrm>
            <a:off x="7292035" y="4931112"/>
            <a:ext cx="3367342" cy="626533"/>
          </a:xfrm>
          <a:prstGeom prst="roundRect">
            <a:avLst>
              <a:gd name="adj" fmla="val 16667"/>
            </a:avLst>
          </a:prstGeom>
          <a:solidFill>
            <a:srgbClr val="FCEAD0">
              <a:alpha val="49803"/>
            </a:srgbClr>
          </a:solid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Welcome to Python Programming!</a:t>
            </a:r>
            <a:endParaRPr/>
          </a:p>
        </p:txBody>
      </p:sp>
      <p:cxnSp>
        <p:nvCxnSpPr>
          <p:cNvPr id="12" name="Google Shape;1094;p30">
            <a:extLst>
              <a:ext uri="{FF2B5EF4-FFF2-40B4-BE49-F238E27FC236}">
                <a16:creationId xmlns:a16="http://schemas.microsoft.com/office/drawing/2014/main" id="{7DBF4824-0D32-DF9C-6CB7-905F72A11CE1}"/>
              </a:ext>
            </a:extLst>
          </p:cNvPr>
          <p:cNvCxnSpPr/>
          <p:nvPr/>
        </p:nvCxnSpPr>
        <p:spPr>
          <a:xfrm flipH="1">
            <a:off x="6270235" y="5262047"/>
            <a:ext cx="1021800" cy="156547"/>
          </a:xfrm>
          <a:prstGeom prst="straightConnector1">
            <a:avLst/>
          </a:prstGeom>
          <a:noFill/>
          <a:ln w="9525" cap="flat" cmpd="sng">
            <a:solidFill>
              <a:schemeClr val="accent5"/>
            </a:solidFill>
            <a:prstDash val="solid"/>
            <a:miter lim="800000"/>
            <a:headEnd type="none" w="sm" len="sm"/>
            <a:tailEnd type="none" w="sm" len="sm"/>
          </a:ln>
        </p:spPr>
      </p:cxnSp>
    </p:spTree>
    <p:extLst>
      <p:ext uri="{BB962C8B-B14F-4D97-AF65-F5344CB8AC3E}">
        <p14:creationId xmlns:p14="http://schemas.microsoft.com/office/powerpoint/2010/main" val="4224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21342-0ED8-0F61-9DAB-9D48C372C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56358-981E-3C85-3F11-FFEF3CC3202B}"/>
              </a:ext>
            </a:extLst>
          </p:cNvPr>
          <p:cNvSpPr>
            <a:spLocks noGrp="1"/>
          </p:cNvSpPr>
          <p:nvPr>
            <p:ph type="title"/>
          </p:nvPr>
        </p:nvSpPr>
        <p:spPr/>
        <p:txBody>
          <a:bodyPr/>
          <a:lstStyle/>
          <a:p>
            <a:r>
              <a:rPr lang="en-US" dirty="0"/>
              <a:t>Example for Input/Output operations</a:t>
            </a:r>
            <a:endParaRPr lang="en-IN" dirty="0"/>
          </a:p>
        </p:txBody>
      </p:sp>
      <p:sp>
        <p:nvSpPr>
          <p:cNvPr id="3" name="Content Placeholder 2">
            <a:extLst>
              <a:ext uri="{FF2B5EF4-FFF2-40B4-BE49-F238E27FC236}">
                <a16:creationId xmlns:a16="http://schemas.microsoft.com/office/drawing/2014/main" id="{0A48E4DD-B041-EF53-B4DD-0D6E7078EEB3}"/>
              </a:ext>
            </a:extLst>
          </p:cNvPr>
          <p:cNvSpPr>
            <a:spLocks noGrp="1"/>
          </p:cNvSpPr>
          <p:nvPr>
            <p:ph idx="1"/>
          </p:nvPr>
        </p:nvSpPr>
        <p:spPr>
          <a:xfrm>
            <a:off x="131179" y="938088"/>
            <a:ext cx="11929641" cy="5590565"/>
          </a:xfrm>
        </p:spPr>
        <p:txBody>
          <a:bodyPr/>
          <a:lstStyle/>
          <a:p>
            <a:endParaRPr lang="en-US" dirty="0"/>
          </a:p>
          <a:p>
            <a:endParaRPr lang="en-US" dirty="0"/>
          </a:p>
          <a:p>
            <a:endParaRPr lang="en-US" dirty="0"/>
          </a:p>
          <a:p>
            <a:endParaRPr lang="en-US" dirty="0"/>
          </a:p>
          <a:p>
            <a:pPr marL="0" indent="0">
              <a:buNone/>
            </a:pPr>
            <a:endParaRPr lang="en-IN" dirty="0"/>
          </a:p>
        </p:txBody>
      </p:sp>
      <p:sp>
        <p:nvSpPr>
          <p:cNvPr id="4" name="Google Shape;1115;p32">
            <a:extLst>
              <a:ext uri="{FF2B5EF4-FFF2-40B4-BE49-F238E27FC236}">
                <a16:creationId xmlns:a16="http://schemas.microsoft.com/office/drawing/2014/main" id="{B4557634-1615-4A40-EE55-1DA5704056BF}"/>
              </a:ext>
            </a:extLst>
          </p:cNvPr>
          <p:cNvSpPr/>
          <p:nvPr/>
        </p:nvSpPr>
        <p:spPr>
          <a:xfrm>
            <a:off x="964395" y="1438304"/>
            <a:ext cx="6090281" cy="4093388"/>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000000"/>
                </a:solidFill>
                <a:ea typeface="Arial"/>
                <a:cs typeface="Arial"/>
                <a:sym typeface="Arial"/>
              </a:rPr>
              <a:t>a = </a:t>
            </a:r>
            <a:r>
              <a:rPr lang="en-US" sz="2000" dirty="0">
                <a:solidFill>
                  <a:srgbClr val="098658"/>
                </a:solidFill>
                <a:ea typeface="Arial"/>
                <a:cs typeface="Arial"/>
                <a:sym typeface="Arial"/>
              </a:rPr>
              <a:t>4</a:t>
            </a:r>
            <a:endParaRPr sz="2000" dirty="0">
              <a:solidFill>
                <a:srgbClr val="000000"/>
              </a:solidFill>
              <a:ea typeface="Arial"/>
              <a:cs typeface="Arial"/>
              <a:sym typeface="Arial"/>
            </a:endParaRPr>
          </a:p>
          <a:p>
            <a:pPr marL="0" marR="0" lvl="0" indent="0" algn="l" rtl="0">
              <a:spcBef>
                <a:spcPts val="0"/>
              </a:spcBef>
              <a:spcAft>
                <a:spcPts val="0"/>
              </a:spcAft>
              <a:buNone/>
            </a:pPr>
            <a:r>
              <a:rPr lang="en-US" sz="2000" dirty="0">
                <a:solidFill>
                  <a:srgbClr val="000000"/>
                </a:solidFill>
                <a:ea typeface="Arial"/>
                <a:cs typeface="Arial"/>
                <a:sym typeface="Arial"/>
              </a:rPr>
              <a:t>str = input(</a:t>
            </a:r>
            <a:r>
              <a:rPr lang="en-US" sz="2000" dirty="0">
                <a:solidFill>
                  <a:srgbClr val="A31515"/>
                </a:solidFill>
                <a:ea typeface="Arial"/>
                <a:cs typeface="Arial"/>
                <a:sym typeface="Arial"/>
              </a:rPr>
              <a:t>"Enter your name = "</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num = int(input(</a:t>
            </a:r>
            <a:r>
              <a:rPr lang="en-US" sz="2000" dirty="0">
                <a:solidFill>
                  <a:srgbClr val="A31515"/>
                </a:solidFill>
                <a:ea typeface="Arial"/>
                <a:cs typeface="Arial"/>
                <a:sym typeface="Arial"/>
              </a:rPr>
              <a:t>"Enter Number = "</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endParaRPr sz="2000" dirty="0">
              <a:solidFill>
                <a:srgbClr val="000000"/>
              </a:solidFill>
              <a:ea typeface="Arial"/>
              <a:cs typeface="Arial"/>
              <a:sym typeface="Arial"/>
            </a:endParaRPr>
          </a:p>
          <a:p>
            <a:pPr marL="0" marR="0" lvl="0" indent="0" algn="l" rtl="0">
              <a:spcBef>
                <a:spcPts val="0"/>
              </a:spcBef>
              <a:spcAft>
                <a:spcPts val="0"/>
              </a:spcAft>
              <a:buNone/>
            </a:pPr>
            <a:r>
              <a:rPr lang="en-US" sz="2000" dirty="0">
                <a:solidFill>
                  <a:srgbClr val="000000"/>
                </a:solidFill>
                <a:ea typeface="Arial"/>
                <a:cs typeface="Arial"/>
                <a:sym typeface="Arial"/>
              </a:rPr>
              <a:t>print(</a:t>
            </a:r>
            <a:r>
              <a:rPr lang="en-US" sz="2000" dirty="0">
                <a:solidFill>
                  <a:srgbClr val="098658"/>
                </a:solidFill>
                <a:ea typeface="Arial"/>
                <a:cs typeface="Arial"/>
                <a:sym typeface="Arial"/>
              </a:rPr>
              <a:t>4</a:t>
            </a:r>
            <a:r>
              <a:rPr lang="en-US" sz="2000" dirty="0">
                <a:solidFill>
                  <a:srgbClr val="000000"/>
                </a:solidFill>
                <a:ea typeface="Arial"/>
                <a:cs typeface="Arial"/>
                <a:sym typeface="Arial"/>
              </a:rPr>
              <a:t>,</a:t>
            </a:r>
            <a:r>
              <a:rPr lang="en-US" sz="2000" dirty="0">
                <a:solidFill>
                  <a:srgbClr val="098658"/>
                </a:solidFill>
                <a:ea typeface="Arial"/>
                <a:cs typeface="Arial"/>
                <a:sym typeface="Arial"/>
              </a:rPr>
              <a:t>5</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print(</a:t>
            </a:r>
            <a:r>
              <a:rPr lang="en-US" sz="2000" dirty="0">
                <a:solidFill>
                  <a:srgbClr val="A31515"/>
                </a:solidFill>
                <a:ea typeface="Arial"/>
                <a:cs typeface="Arial"/>
                <a:sym typeface="Arial"/>
              </a:rPr>
              <a:t>"</a:t>
            </a:r>
            <a:r>
              <a:rPr lang="en-US" sz="2000" dirty="0" err="1">
                <a:solidFill>
                  <a:srgbClr val="A31515"/>
                </a:solidFill>
                <a:ea typeface="Arial"/>
                <a:cs typeface="Arial"/>
                <a:sym typeface="Arial"/>
              </a:rPr>
              <a:t>Hello"</a:t>
            </a:r>
            <a:r>
              <a:rPr lang="en-US" sz="2000" dirty="0" err="1">
                <a:solidFill>
                  <a:srgbClr val="000000"/>
                </a:solidFill>
                <a:ea typeface="Arial"/>
                <a:cs typeface="Arial"/>
                <a:sym typeface="Arial"/>
              </a:rPr>
              <a:t>,</a:t>
            </a:r>
            <a:r>
              <a:rPr lang="en-US" sz="2000" dirty="0" err="1">
                <a:solidFill>
                  <a:srgbClr val="A31515"/>
                </a:solidFill>
                <a:ea typeface="Arial"/>
                <a:cs typeface="Arial"/>
                <a:sym typeface="Arial"/>
              </a:rPr>
              <a:t>"World</a:t>
            </a:r>
            <a:r>
              <a:rPr lang="en-US" sz="2000" dirty="0">
                <a:solidFill>
                  <a:srgbClr val="A31515"/>
                </a:solidFill>
                <a:ea typeface="Arial"/>
                <a:cs typeface="Arial"/>
                <a:sym typeface="Arial"/>
              </a:rPr>
              <a:t>"</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print(</a:t>
            </a:r>
            <a:r>
              <a:rPr lang="en-US" sz="2000" dirty="0">
                <a:solidFill>
                  <a:srgbClr val="A31515"/>
                </a:solidFill>
                <a:ea typeface="Arial"/>
                <a:cs typeface="Arial"/>
                <a:sym typeface="Arial"/>
              </a:rPr>
              <a:t>"Hello"</a:t>
            </a:r>
            <a:r>
              <a:rPr lang="en-US" sz="2000" dirty="0">
                <a:solidFill>
                  <a:srgbClr val="000000"/>
                </a:solidFill>
                <a:ea typeface="Arial"/>
                <a:cs typeface="Arial"/>
                <a:sym typeface="Arial"/>
              </a:rPr>
              <a:t>,</a:t>
            </a:r>
            <a:r>
              <a:rPr lang="en-US" sz="2000" dirty="0">
                <a:solidFill>
                  <a:srgbClr val="A31515"/>
                </a:solidFill>
                <a:ea typeface="Arial"/>
                <a:cs typeface="Arial"/>
                <a:sym typeface="Arial"/>
              </a:rPr>
              <a:t>"World"</a:t>
            </a:r>
            <a:r>
              <a:rPr lang="en-US" sz="2000" dirty="0">
                <a:solidFill>
                  <a:srgbClr val="000000"/>
                </a:solidFill>
                <a:ea typeface="Arial"/>
                <a:cs typeface="Arial"/>
                <a:sym typeface="Arial"/>
              </a:rPr>
              <a:t>,</a:t>
            </a:r>
            <a:r>
              <a:rPr lang="en-US" sz="2000" dirty="0" err="1">
                <a:solidFill>
                  <a:srgbClr val="000000"/>
                </a:solidFill>
                <a:ea typeface="Arial"/>
                <a:cs typeface="Arial"/>
                <a:sym typeface="Arial"/>
              </a:rPr>
              <a:t>sep</a:t>
            </a:r>
            <a:r>
              <a:rPr lang="en-US" sz="2000" dirty="0">
                <a:solidFill>
                  <a:srgbClr val="000000"/>
                </a:solidFill>
                <a:ea typeface="Arial"/>
                <a:cs typeface="Arial"/>
                <a:sym typeface="Arial"/>
              </a:rPr>
              <a:t>=</a:t>
            </a:r>
            <a:r>
              <a:rPr lang="en-US" sz="2000" dirty="0">
                <a:solidFill>
                  <a:srgbClr val="A31515"/>
                </a:solidFill>
                <a:ea typeface="Arial"/>
                <a:cs typeface="Arial"/>
                <a:sym typeface="Arial"/>
              </a:rPr>
              <a:t>"-"</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print(</a:t>
            </a:r>
            <a:r>
              <a:rPr lang="en-US" sz="2000" dirty="0">
                <a:solidFill>
                  <a:srgbClr val="A31515"/>
                </a:solidFill>
                <a:ea typeface="Arial"/>
                <a:cs typeface="Arial"/>
                <a:sym typeface="Arial"/>
              </a:rPr>
              <a:t>"Hello"</a:t>
            </a:r>
            <a:r>
              <a:rPr lang="en-US" sz="2000" dirty="0">
                <a:solidFill>
                  <a:srgbClr val="000000"/>
                </a:solidFill>
                <a:ea typeface="Arial"/>
                <a:cs typeface="Arial"/>
                <a:sym typeface="Arial"/>
              </a:rPr>
              <a:t>,</a:t>
            </a:r>
            <a:r>
              <a:rPr lang="en-US" sz="2000" dirty="0">
                <a:solidFill>
                  <a:srgbClr val="A31515"/>
                </a:solidFill>
                <a:ea typeface="Arial"/>
                <a:cs typeface="Arial"/>
                <a:sym typeface="Arial"/>
              </a:rPr>
              <a:t>"DU"</a:t>
            </a:r>
            <a:r>
              <a:rPr lang="en-US" sz="2000" dirty="0">
                <a:solidFill>
                  <a:srgbClr val="000000"/>
                </a:solidFill>
                <a:ea typeface="Arial"/>
                <a:cs typeface="Arial"/>
                <a:sym typeface="Arial"/>
              </a:rPr>
              <a:t>,</a:t>
            </a:r>
            <a:r>
              <a:rPr lang="en-US" sz="2000" dirty="0" err="1">
                <a:solidFill>
                  <a:srgbClr val="000000"/>
                </a:solidFill>
                <a:ea typeface="Arial"/>
                <a:cs typeface="Arial"/>
                <a:sym typeface="Arial"/>
              </a:rPr>
              <a:t>sep</a:t>
            </a:r>
            <a:r>
              <a:rPr lang="en-US" sz="2000" dirty="0">
                <a:solidFill>
                  <a:srgbClr val="000000"/>
                </a:solidFill>
                <a:ea typeface="Arial"/>
                <a:cs typeface="Arial"/>
                <a:sym typeface="Arial"/>
              </a:rPr>
              <a:t>=</a:t>
            </a:r>
            <a:r>
              <a:rPr lang="en-US" sz="2000" dirty="0">
                <a:solidFill>
                  <a:srgbClr val="A31515"/>
                </a:solidFill>
                <a:ea typeface="Arial"/>
                <a:cs typeface="Arial"/>
                <a:sym typeface="Arial"/>
              </a:rPr>
              <a:t>"-"</a:t>
            </a:r>
            <a:r>
              <a:rPr lang="en-US" sz="2000" dirty="0">
                <a:solidFill>
                  <a:srgbClr val="000000"/>
                </a:solidFill>
                <a:ea typeface="Arial"/>
                <a:cs typeface="Arial"/>
                <a:sym typeface="Arial"/>
              </a:rPr>
              <a:t>,end=</a:t>
            </a:r>
            <a:r>
              <a:rPr lang="en-US" sz="2000" dirty="0">
                <a:solidFill>
                  <a:srgbClr val="A31515"/>
                </a:solidFill>
                <a:ea typeface="Arial"/>
                <a:cs typeface="Arial"/>
                <a:sym typeface="Arial"/>
              </a:rPr>
              <a:t>" "</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print(</a:t>
            </a:r>
            <a:r>
              <a:rPr lang="en-US" sz="2000" dirty="0">
                <a:solidFill>
                  <a:srgbClr val="A31515"/>
                </a:solidFill>
                <a:ea typeface="Arial"/>
                <a:cs typeface="Arial"/>
                <a:sym typeface="Arial"/>
              </a:rPr>
              <a:t>"Hello "</a:t>
            </a:r>
            <a:r>
              <a:rPr lang="en-US" sz="2000" dirty="0">
                <a:solidFill>
                  <a:srgbClr val="000000"/>
                </a:solidFill>
                <a:ea typeface="Arial"/>
                <a:cs typeface="Arial"/>
                <a:sym typeface="Arial"/>
              </a:rPr>
              <a:t> + </a:t>
            </a:r>
            <a:r>
              <a:rPr lang="en-US" sz="2000" dirty="0">
                <a:solidFill>
                  <a:srgbClr val="A31515"/>
                </a:solidFill>
                <a:ea typeface="Arial"/>
                <a:cs typeface="Arial"/>
                <a:sym typeface="Arial"/>
              </a:rPr>
              <a:t>"DU "</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print(</a:t>
            </a:r>
            <a:r>
              <a:rPr lang="en-US" sz="2000" dirty="0">
                <a:solidFill>
                  <a:srgbClr val="A31515"/>
                </a:solidFill>
                <a:ea typeface="Arial"/>
                <a:cs typeface="Arial"/>
                <a:sym typeface="Arial"/>
              </a:rPr>
              <a:t>"a = "</a:t>
            </a:r>
            <a:r>
              <a:rPr lang="en-US" sz="2000" dirty="0">
                <a:solidFill>
                  <a:srgbClr val="000000"/>
                </a:solidFill>
                <a:ea typeface="Arial"/>
                <a:cs typeface="Arial"/>
                <a:sym typeface="Arial"/>
              </a:rPr>
              <a:t>, </a:t>
            </a:r>
            <a:r>
              <a:rPr lang="en-US" sz="2000" dirty="0" err="1">
                <a:solidFill>
                  <a:srgbClr val="000000"/>
                </a:solidFill>
                <a:ea typeface="Arial"/>
                <a:cs typeface="Arial"/>
                <a:sym typeface="Arial"/>
              </a:rPr>
              <a:t>a,end</a:t>
            </a:r>
            <a:r>
              <a:rPr lang="en-US" sz="2000" dirty="0">
                <a:solidFill>
                  <a:srgbClr val="000000"/>
                </a:solidFill>
                <a:ea typeface="Arial"/>
                <a:cs typeface="Arial"/>
                <a:sym typeface="Arial"/>
              </a:rPr>
              <a:t>=</a:t>
            </a:r>
            <a:r>
              <a:rPr lang="en-US" sz="2000" dirty="0">
                <a:solidFill>
                  <a:srgbClr val="A31515"/>
                </a:solidFill>
                <a:ea typeface="Arial"/>
                <a:cs typeface="Arial"/>
                <a:sym typeface="Arial"/>
              </a:rPr>
              <a:t>", "</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print(</a:t>
            </a:r>
            <a:r>
              <a:rPr lang="en-US" sz="2000" dirty="0">
                <a:solidFill>
                  <a:srgbClr val="A31515"/>
                </a:solidFill>
                <a:ea typeface="Arial"/>
                <a:cs typeface="Arial"/>
                <a:sym typeface="Arial"/>
              </a:rPr>
              <a:t>"num = "</a:t>
            </a:r>
            <a:r>
              <a:rPr lang="en-US" sz="2000" dirty="0">
                <a:solidFill>
                  <a:srgbClr val="000000"/>
                </a:solidFill>
                <a:ea typeface="Arial"/>
                <a:cs typeface="Arial"/>
                <a:sym typeface="Arial"/>
              </a:rPr>
              <a:t>, num)</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print(</a:t>
            </a:r>
            <a:r>
              <a:rPr lang="en-US" sz="2000" dirty="0">
                <a:solidFill>
                  <a:srgbClr val="A31515"/>
                </a:solidFill>
                <a:ea typeface="Arial"/>
                <a:cs typeface="Arial"/>
                <a:sym typeface="Arial"/>
              </a:rPr>
              <a:t>"your Name ="</a:t>
            </a:r>
            <a:r>
              <a:rPr lang="en-US" sz="2000" dirty="0">
                <a:solidFill>
                  <a:srgbClr val="000000"/>
                </a:solidFill>
                <a:ea typeface="Arial"/>
                <a:cs typeface="Arial"/>
                <a:sym typeface="Arial"/>
              </a:rPr>
              <a:t>+ str)</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print(</a:t>
            </a:r>
            <a:r>
              <a:rPr lang="en-US" sz="2000" dirty="0">
                <a:solidFill>
                  <a:srgbClr val="A31515"/>
                </a:solidFill>
                <a:ea typeface="Arial"/>
                <a:cs typeface="Arial"/>
                <a:sym typeface="Arial"/>
              </a:rPr>
              <a:t>"Your Name "</a:t>
            </a:r>
            <a:r>
              <a:rPr lang="en-US" sz="2000" dirty="0">
                <a:solidFill>
                  <a:srgbClr val="000000"/>
                </a:solidFill>
                <a:ea typeface="Arial"/>
                <a:cs typeface="Arial"/>
                <a:sym typeface="Arial"/>
              </a:rPr>
              <a:t>,</a:t>
            </a:r>
            <a:r>
              <a:rPr lang="en-US" sz="2000" dirty="0" err="1">
                <a:solidFill>
                  <a:srgbClr val="000000"/>
                </a:solidFill>
                <a:ea typeface="Arial"/>
                <a:cs typeface="Arial"/>
                <a:sym typeface="Arial"/>
              </a:rPr>
              <a:t>str,sep</a:t>
            </a:r>
            <a:r>
              <a:rPr lang="en-US" sz="2000" dirty="0">
                <a:solidFill>
                  <a:srgbClr val="000000"/>
                </a:solidFill>
                <a:ea typeface="Arial"/>
                <a:cs typeface="Arial"/>
                <a:sym typeface="Arial"/>
              </a:rPr>
              <a:t>=</a:t>
            </a:r>
            <a:r>
              <a:rPr lang="en-US" sz="2000" dirty="0">
                <a:solidFill>
                  <a:srgbClr val="A31515"/>
                </a:solidFill>
                <a:ea typeface="Arial"/>
                <a:cs typeface="Arial"/>
                <a:sym typeface="Arial"/>
              </a:rPr>
              <a:t>"="</a:t>
            </a:r>
            <a:r>
              <a:rPr lang="en-US" sz="2000" dirty="0">
                <a:solidFill>
                  <a:srgbClr val="000000"/>
                </a:solidFill>
                <a:ea typeface="Arial"/>
                <a:cs typeface="Arial"/>
                <a:sym typeface="Arial"/>
              </a:rPr>
              <a:t>)</a:t>
            </a:r>
            <a:endParaRPr sz="2000" dirty="0"/>
          </a:p>
        </p:txBody>
      </p:sp>
      <p:sp>
        <p:nvSpPr>
          <p:cNvPr id="5" name="Google Shape;1116;p32">
            <a:extLst>
              <a:ext uri="{FF2B5EF4-FFF2-40B4-BE49-F238E27FC236}">
                <a16:creationId xmlns:a16="http://schemas.microsoft.com/office/drawing/2014/main" id="{37667698-C079-D7CB-444F-A0FBBD483160}"/>
              </a:ext>
            </a:extLst>
          </p:cNvPr>
          <p:cNvSpPr/>
          <p:nvPr/>
        </p:nvSpPr>
        <p:spPr>
          <a:xfrm>
            <a:off x="464402" y="1426374"/>
            <a:ext cx="499993" cy="4093388"/>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dirty="0">
                <a:solidFill>
                  <a:srgbClr val="575757"/>
                </a:solidFill>
                <a:latin typeface="Consolas"/>
                <a:ea typeface="Consolas"/>
                <a:cs typeface="Consolas"/>
                <a:sym typeface="Consolas"/>
              </a:rPr>
              <a:t>1</a:t>
            </a:r>
            <a:endParaRPr sz="2000" dirty="0"/>
          </a:p>
          <a:p>
            <a:pPr marL="0" marR="0" lvl="0" indent="0" algn="r" rtl="0">
              <a:spcBef>
                <a:spcPts val="0"/>
              </a:spcBef>
              <a:spcAft>
                <a:spcPts val="0"/>
              </a:spcAft>
              <a:buNone/>
            </a:pPr>
            <a:r>
              <a:rPr lang="en-US" sz="2000" b="1" dirty="0">
                <a:solidFill>
                  <a:srgbClr val="575757"/>
                </a:solidFill>
                <a:latin typeface="Consolas"/>
                <a:ea typeface="Consolas"/>
                <a:cs typeface="Consolas"/>
                <a:sym typeface="Consolas"/>
              </a:rPr>
              <a:t>2</a:t>
            </a:r>
            <a:endParaRPr sz="2000" dirty="0"/>
          </a:p>
          <a:p>
            <a:pPr marL="0" marR="0" lvl="0" indent="0" algn="r" rtl="0">
              <a:spcBef>
                <a:spcPts val="0"/>
              </a:spcBef>
              <a:spcAft>
                <a:spcPts val="0"/>
              </a:spcAft>
              <a:buNone/>
            </a:pPr>
            <a:r>
              <a:rPr lang="en-US" sz="2000" b="1" dirty="0">
                <a:solidFill>
                  <a:srgbClr val="575757"/>
                </a:solidFill>
                <a:latin typeface="Consolas"/>
                <a:ea typeface="Consolas"/>
                <a:cs typeface="Consolas"/>
                <a:sym typeface="Consolas"/>
              </a:rPr>
              <a:t>3</a:t>
            </a:r>
            <a:endParaRPr sz="2000" dirty="0"/>
          </a:p>
          <a:p>
            <a:pPr marL="0" marR="0" lvl="0" indent="0" algn="r" rtl="0">
              <a:spcBef>
                <a:spcPts val="0"/>
              </a:spcBef>
              <a:spcAft>
                <a:spcPts val="0"/>
              </a:spcAft>
              <a:buNone/>
            </a:pPr>
            <a:r>
              <a:rPr lang="en-US" sz="2000" b="1" dirty="0">
                <a:solidFill>
                  <a:srgbClr val="575757"/>
                </a:solidFill>
                <a:latin typeface="Consolas"/>
                <a:ea typeface="Consolas"/>
                <a:cs typeface="Consolas"/>
                <a:sym typeface="Consolas"/>
              </a:rPr>
              <a:t>4</a:t>
            </a:r>
            <a:endParaRPr sz="2000" dirty="0"/>
          </a:p>
          <a:p>
            <a:pPr marL="0" marR="0" lvl="0" indent="0" algn="r" rtl="0">
              <a:spcBef>
                <a:spcPts val="0"/>
              </a:spcBef>
              <a:spcAft>
                <a:spcPts val="0"/>
              </a:spcAft>
              <a:buNone/>
            </a:pPr>
            <a:r>
              <a:rPr lang="en-US" sz="2000" b="1" dirty="0">
                <a:solidFill>
                  <a:srgbClr val="575757"/>
                </a:solidFill>
                <a:latin typeface="Consolas"/>
                <a:ea typeface="Consolas"/>
                <a:cs typeface="Consolas"/>
                <a:sym typeface="Consolas"/>
              </a:rPr>
              <a:t>5</a:t>
            </a:r>
            <a:endParaRPr sz="2000" dirty="0"/>
          </a:p>
          <a:p>
            <a:pPr marL="0" marR="0" lvl="0" indent="0" algn="r" rtl="0">
              <a:spcBef>
                <a:spcPts val="0"/>
              </a:spcBef>
              <a:spcAft>
                <a:spcPts val="0"/>
              </a:spcAft>
              <a:buNone/>
            </a:pPr>
            <a:r>
              <a:rPr lang="en-US" sz="2000" b="1" dirty="0">
                <a:solidFill>
                  <a:srgbClr val="575757"/>
                </a:solidFill>
                <a:latin typeface="Consolas"/>
                <a:ea typeface="Consolas"/>
                <a:cs typeface="Consolas"/>
                <a:sym typeface="Consolas"/>
              </a:rPr>
              <a:t>6</a:t>
            </a:r>
            <a:endParaRPr sz="2000" dirty="0"/>
          </a:p>
          <a:p>
            <a:pPr marL="0" marR="0" lvl="0" indent="0" algn="r" rtl="0">
              <a:spcBef>
                <a:spcPts val="0"/>
              </a:spcBef>
              <a:spcAft>
                <a:spcPts val="0"/>
              </a:spcAft>
              <a:buNone/>
            </a:pPr>
            <a:r>
              <a:rPr lang="en-US" sz="2000" b="1" dirty="0">
                <a:solidFill>
                  <a:srgbClr val="575757"/>
                </a:solidFill>
                <a:latin typeface="Consolas"/>
                <a:ea typeface="Consolas"/>
                <a:cs typeface="Consolas"/>
                <a:sym typeface="Consolas"/>
              </a:rPr>
              <a:t>7</a:t>
            </a:r>
            <a:endParaRPr sz="2000" dirty="0"/>
          </a:p>
          <a:p>
            <a:pPr marL="0" marR="0" lvl="0" indent="0" algn="r" rtl="0">
              <a:spcBef>
                <a:spcPts val="0"/>
              </a:spcBef>
              <a:spcAft>
                <a:spcPts val="0"/>
              </a:spcAft>
              <a:buNone/>
            </a:pPr>
            <a:r>
              <a:rPr lang="en-US" sz="2000" b="1" dirty="0">
                <a:solidFill>
                  <a:srgbClr val="575757"/>
                </a:solidFill>
                <a:latin typeface="Consolas"/>
                <a:sym typeface="Consolas"/>
              </a:rPr>
              <a:t>8</a:t>
            </a:r>
            <a:endParaRPr sz="2000" dirty="0"/>
          </a:p>
          <a:p>
            <a:pPr marL="0" marR="0" lvl="0" indent="0" algn="r" rtl="0">
              <a:spcBef>
                <a:spcPts val="0"/>
              </a:spcBef>
              <a:spcAft>
                <a:spcPts val="0"/>
              </a:spcAft>
              <a:buNone/>
            </a:pPr>
            <a:r>
              <a:rPr lang="en-US" sz="2000" b="1" dirty="0">
                <a:solidFill>
                  <a:srgbClr val="575757"/>
                </a:solidFill>
                <a:latin typeface="Consolas"/>
                <a:sym typeface="Consolas"/>
              </a:rPr>
              <a:t>9</a:t>
            </a:r>
            <a:endParaRPr sz="2000" dirty="0"/>
          </a:p>
          <a:p>
            <a:pPr marL="0" marR="0" lvl="0" indent="0" algn="r" rtl="0">
              <a:spcBef>
                <a:spcPts val="0"/>
              </a:spcBef>
              <a:spcAft>
                <a:spcPts val="0"/>
              </a:spcAft>
              <a:buNone/>
            </a:pPr>
            <a:r>
              <a:rPr lang="en-US" sz="2000" b="1" dirty="0">
                <a:solidFill>
                  <a:srgbClr val="575757"/>
                </a:solidFill>
                <a:latin typeface="Consolas"/>
                <a:ea typeface="Consolas"/>
                <a:cs typeface="Consolas"/>
                <a:sym typeface="Consolas"/>
              </a:rPr>
              <a:t>10</a:t>
            </a:r>
            <a:endParaRPr sz="2000" dirty="0"/>
          </a:p>
          <a:p>
            <a:pPr marL="0" marR="0" lvl="0" indent="0" algn="r" rtl="0">
              <a:spcBef>
                <a:spcPts val="0"/>
              </a:spcBef>
              <a:spcAft>
                <a:spcPts val="0"/>
              </a:spcAft>
              <a:buNone/>
            </a:pPr>
            <a:r>
              <a:rPr lang="en-US" sz="2000" b="1" dirty="0">
                <a:solidFill>
                  <a:srgbClr val="575757"/>
                </a:solidFill>
                <a:latin typeface="Consolas"/>
                <a:ea typeface="Consolas"/>
                <a:cs typeface="Consolas"/>
                <a:sym typeface="Consolas"/>
              </a:rPr>
              <a:t>11</a:t>
            </a:r>
            <a:endParaRPr sz="2000" dirty="0"/>
          </a:p>
          <a:p>
            <a:pPr marL="0" marR="0" lvl="0" indent="0" algn="r" rtl="0">
              <a:spcBef>
                <a:spcPts val="0"/>
              </a:spcBef>
              <a:spcAft>
                <a:spcPts val="0"/>
              </a:spcAft>
              <a:buNone/>
            </a:pPr>
            <a:r>
              <a:rPr lang="en-US" sz="2000" b="1" dirty="0">
                <a:solidFill>
                  <a:srgbClr val="575757"/>
                </a:solidFill>
                <a:latin typeface="Consolas"/>
                <a:ea typeface="Consolas"/>
                <a:cs typeface="Consolas"/>
                <a:sym typeface="Consolas"/>
              </a:rPr>
              <a:t>12</a:t>
            </a:r>
            <a:endParaRPr sz="2000" dirty="0"/>
          </a:p>
          <a:p>
            <a:pPr marL="0" marR="0" lvl="0" indent="0" algn="r" rtl="0">
              <a:spcBef>
                <a:spcPts val="0"/>
              </a:spcBef>
              <a:spcAft>
                <a:spcPts val="0"/>
              </a:spcAft>
              <a:buNone/>
            </a:pPr>
            <a:r>
              <a:rPr lang="en-US" sz="2000" b="1" dirty="0">
                <a:solidFill>
                  <a:srgbClr val="575757"/>
                </a:solidFill>
                <a:latin typeface="Consolas"/>
                <a:ea typeface="Consolas"/>
                <a:cs typeface="Consolas"/>
                <a:sym typeface="Consolas"/>
              </a:rPr>
              <a:t>13</a:t>
            </a:r>
            <a:endParaRPr sz="2000" dirty="0"/>
          </a:p>
        </p:txBody>
      </p:sp>
      <p:sp>
        <p:nvSpPr>
          <p:cNvPr id="6" name="Google Shape;1117;p32">
            <a:extLst>
              <a:ext uri="{FF2B5EF4-FFF2-40B4-BE49-F238E27FC236}">
                <a16:creationId xmlns:a16="http://schemas.microsoft.com/office/drawing/2014/main" id="{E5D1AC63-7FE0-A427-383B-11FB89DCD3C0}"/>
              </a:ext>
            </a:extLst>
          </p:cNvPr>
          <p:cNvSpPr/>
          <p:nvPr/>
        </p:nvSpPr>
        <p:spPr>
          <a:xfrm>
            <a:off x="464402" y="1097190"/>
            <a:ext cx="1778770"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2200">
                <a:solidFill>
                  <a:schemeClr val="lt1"/>
                </a:solidFill>
                <a:latin typeface="Roboto Condensed"/>
                <a:ea typeface="Roboto Condensed"/>
                <a:cs typeface="Roboto Condensed"/>
                <a:sym typeface="Roboto Condensed"/>
              </a:rPr>
              <a:t>Example.py</a:t>
            </a:r>
            <a:endParaRPr sz="2200">
              <a:solidFill>
                <a:schemeClr val="lt1"/>
              </a:solidFill>
              <a:latin typeface="Roboto Condensed"/>
              <a:ea typeface="Roboto Condensed"/>
              <a:cs typeface="Roboto Condensed"/>
              <a:sym typeface="Roboto Condensed"/>
            </a:endParaRPr>
          </a:p>
        </p:txBody>
      </p:sp>
      <p:sp>
        <p:nvSpPr>
          <p:cNvPr id="7" name="Google Shape;1118;p32">
            <a:extLst>
              <a:ext uri="{FF2B5EF4-FFF2-40B4-BE49-F238E27FC236}">
                <a16:creationId xmlns:a16="http://schemas.microsoft.com/office/drawing/2014/main" id="{5E9B1A36-7F8B-8E8E-AE46-254AB1007D1C}"/>
              </a:ext>
            </a:extLst>
          </p:cNvPr>
          <p:cNvSpPr/>
          <p:nvPr/>
        </p:nvSpPr>
        <p:spPr>
          <a:xfrm>
            <a:off x="7287199" y="1426374"/>
            <a:ext cx="3545334" cy="2862282"/>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ea typeface="Consolas"/>
                <a:cs typeface="Consolas"/>
                <a:sym typeface="Consolas"/>
              </a:rPr>
              <a:t>Enter your name = DU</a:t>
            </a:r>
            <a:endParaRPr sz="2000" dirty="0"/>
          </a:p>
          <a:p>
            <a:pPr marL="0" marR="0" lvl="0" indent="0" algn="l" rtl="0">
              <a:spcBef>
                <a:spcPts val="0"/>
              </a:spcBef>
              <a:spcAft>
                <a:spcPts val="0"/>
              </a:spcAft>
              <a:buNone/>
            </a:pPr>
            <a:r>
              <a:rPr lang="en-US" sz="2000" b="1" dirty="0">
                <a:solidFill>
                  <a:schemeClr val="dk1"/>
                </a:solidFill>
                <a:ea typeface="Consolas"/>
                <a:cs typeface="Consolas"/>
                <a:sym typeface="Consolas"/>
              </a:rPr>
              <a:t>Enter Number = 10</a:t>
            </a:r>
            <a:endParaRPr sz="2000" dirty="0"/>
          </a:p>
          <a:p>
            <a:pPr marL="0" marR="0" lvl="0" indent="0" algn="l" rtl="0">
              <a:spcBef>
                <a:spcPts val="0"/>
              </a:spcBef>
              <a:spcAft>
                <a:spcPts val="0"/>
              </a:spcAft>
              <a:buNone/>
            </a:pPr>
            <a:r>
              <a:rPr lang="en-US" sz="2000" b="1" dirty="0">
                <a:solidFill>
                  <a:schemeClr val="dk1"/>
                </a:solidFill>
                <a:ea typeface="Consolas"/>
                <a:cs typeface="Consolas"/>
                <a:sym typeface="Consolas"/>
              </a:rPr>
              <a:t>4 5</a:t>
            </a:r>
            <a:endParaRPr sz="2000" dirty="0"/>
          </a:p>
          <a:p>
            <a:pPr marL="0" marR="0" lvl="0" indent="0" algn="l" rtl="0">
              <a:spcBef>
                <a:spcPts val="0"/>
              </a:spcBef>
              <a:spcAft>
                <a:spcPts val="0"/>
              </a:spcAft>
              <a:buNone/>
            </a:pPr>
            <a:r>
              <a:rPr lang="en-US" sz="2000" b="1" dirty="0">
                <a:solidFill>
                  <a:schemeClr val="dk1"/>
                </a:solidFill>
                <a:ea typeface="Consolas"/>
                <a:cs typeface="Consolas"/>
                <a:sym typeface="Consolas"/>
              </a:rPr>
              <a:t>Hello World</a:t>
            </a:r>
            <a:endParaRPr sz="2000" dirty="0"/>
          </a:p>
          <a:p>
            <a:pPr marL="0" marR="0" lvl="0" indent="0" algn="l" rtl="0">
              <a:spcBef>
                <a:spcPts val="0"/>
              </a:spcBef>
              <a:spcAft>
                <a:spcPts val="0"/>
              </a:spcAft>
              <a:buNone/>
            </a:pPr>
            <a:r>
              <a:rPr lang="en-US" sz="2000" b="1" dirty="0">
                <a:solidFill>
                  <a:schemeClr val="dk1"/>
                </a:solidFill>
                <a:ea typeface="Consolas"/>
                <a:cs typeface="Consolas"/>
                <a:sym typeface="Consolas"/>
              </a:rPr>
              <a:t>Hello-World</a:t>
            </a:r>
            <a:endParaRPr sz="2000" dirty="0"/>
          </a:p>
          <a:p>
            <a:pPr marL="0" marR="0" lvl="0" indent="0" algn="l" rtl="0">
              <a:spcBef>
                <a:spcPts val="0"/>
              </a:spcBef>
              <a:spcAft>
                <a:spcPts val="0"/>
              </a:spcAft>
              <a:buNone/>
            </a:pPr>
            <a:r>
              <a:rPr lang="en-US" sz="2000" b="1" dirty="0">
                <a:solidFill>
                  <a:schemeClr val="dk1"/>
                </a:solidFill>
                <a:ea typeface="Consolas"/>
                <a:cs typeface="Consolas"/>
                <a:sym typeface="Consolas"/>
              </a:rPr>
              <a:t>Hello-DU Hello DU </a:t>
            </a:r>
            <a:endParaRPr sz="2000" dirty="0"/>
          </a:p>
          <a:p>
            <a:pPr marL="0" marR="0" lvl="0" indent="0" algn="l" rtl="0">
              <a:spcBef>
                <a:spcPts val="0"/>
              </a:spcBef>
              <a:spcAft>
                <a:spcPts val="0"/>
              </a:spcAft>
              <a:buNone/>
            </a:pPr>
            <a:r>
              <a:rPr lang="en-US" sz="2000" b="1" dirty="0">
                <a:solidFill>
                  <a:schemeClr val="dk1"/>
                </a:solidFill>
                <a:ea typeface="Consolas"/>
                <a:cs typeface="Consolas"/>
                <a:sym typeface="Consolas"/>
              </a:rPr>
              <a:t>a =  4, num =  10</a:t>
            </a:r>
            <a:endParaRPr sz="2000" dirty="0"/>
          </a:p>
          <a:p>
            <a:pPr marL="0" marR="0" lvl="0" indent="0" algn="l" rtl="0">
              <a:spcBef>
                <a:spcPts val="0"/>
              </a:spcBef>
              <a:spcAft>
                <a:spcPts val="0"/>
              </a:spcAft>
              <a:buNone/>
            </a:pPr>
            <a:r>
              <a:rPr lang="en-US" sz="2000" b="1" dirty="0">
                <a:solidFill>
                  <a:schemeClr val="dk1"/>
                </a:solidFill>
                <a:ea typeface="Consolas"/>
                <a:cs typeface="Consolas"/>
                <a:sym typeface="Consolas"/>
              </a:rPr>
              <a:t>your Name =DU</a:t>
            </a:r>
            <a:endParaRPr sz="2000" dirty="0"/>
          </a:p>
          <a:p>
            <a:pPr marL="0" marR="0" lvl="0" indent="0" algn="l" rtl="0">
              <a:spcBef>
                <a:spcPts val="0"/>
              </a:spcBef>
              <a:spcAft>
                <a:spcPts val="0"/>
              </a:spcAft>
              <a:buNone/>
            </a:pPr>
            <a:r>
              <a:rPr lang="en-US" sz="2000" b="1" dirty="0">
                <a:solidFill>
                  <a:schemeClr val="dk1"/>
                </a:solidFill>
                <a:ea typeface="Consolas"/>
                <a:cs typeface="Consolas"/>
                <a:sym typeface="Consolas"/>
              </a:rPr>
              <a:t>Your Name =DU</a:t>
            </a:r>
            <a:endParaRPr sz="2000" dirty="0"/>
          </a:p>
        </p:txBody>
      </p:sp>
      <p:sp>
        <p:nvSpPr>
          <p:cNvPr id="8" name="Google Shape;1119;p32">
            <a:extLst>
              <a:ext uri="{FF2B5EF4-FFF2-40B4-BE49-F238E27FC236}">
                <a16:creationId xmlns:a16="http://schemas.microsoft.com/office/drawing/2014/main" id="{3D2C907A-9585-B3B1-5226-83DAC9EA093C}"/>
              </a:ext>
            </a:extLst>
          </p:cNvPr>
          <p:cNvSpPr/>
          <p:nvPr/>
        </p:nvSpPr>
        <p:spPr>
          <a:xfrm>
            <a:off x="7287199" y="1109120"/>
            <a:ext cx="1262472"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2200" dirty="0">
                <a:solidFill>
                  <a:schemeClr val="lt1"/>
                </a:solidFill>
                <a:latin typeface="Roboto Condensed"/>
                <a:ea typeface="Roboto Condensed"/>
                <a:cs typeface="Roboto Condensed"/>
                <a:sym typeface="Roboto Condensed"/>
              </a:rPr>
              <a:t>Output</a:t>
            </a:r>
            <a:endParaRPr dirty="0"/>
          </a:p>
        </p:txBody>
      </p:sp>
    </p:spTree>
    <p:extLst>
      <p:ext uri="{BB962C8B-B14F-4D97-AF65-F5344CB8AC3E}">
        <p14:creationId xmlns:p14="http://schemas.microsoft.com/office/powerpoint/2010/main" val="28601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067B5-BF92-FC21-928A-3B6BEC1D7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65A55-442D-EED3-3137-6E073C0AC57F}"/>
              </a:ext>
            </a:extLst>
          </p:cNvPr>
          <p:cNvSpPr>
            <a:spLocks noGrp="1"/>
          </p:cNvSpPr>
          <p:nvPr>
            <p:ph type="title"/>
          </p:nvPr>
        </p:nvSpPr>
        <p:spPr/>
        <p:txBody>
          <a:bodyPr/>
          <a:lstStyle/>
          <a:p>
            <a:r>
              <a:rPr lang="en-US" sz="3600" dirty="0"/>
              <a:t>Program 1: WAP to develop simple calculator in python</a:t>
            </a:r>
            <a:endParaRPr lang="en-IN" dirty="0"/>
          </a:p>
        </p:txBody>
      </p:sp>
      <p:sp>
        <p:nvSpPr>
          <p:cNvPr id="3" name="Content Placeholder 2">
            <a:extLst>
              <a:ext uri="{FF2B5EF4-FFF2-40B4-BE49-F238E27FC236}">
                <a16:creationId xmlns:a16="http://schemas.microsoft.com/office/drawing/2014/main" id="{B0258C48-51B9-27F7-4187-EFEC7337730B}"/>
              </a:ext>
            </a:extLst>
          </p:cNvPr>
          <p:cNvSpPr>
            <a:spLocks noGrp="1"/>
          </p:cNvSpPr>
          <p:nvPr>
            <p:ph idx="1"/>
          </p:nvPr>
        </p:nvSpPr>
        <p:spPr>
          <a:xfrm>
            <a:off x="131179" y="938088"/>
            <a:ext cx="11929641" cy="5590565"/>
          </a:xfrm>
        </p:spPr>
        <p:txBody>
          <a:bodyPr/>
          <a:lstStyle/>
          <a:p>
            <a:endParaRPr lang="en-US" dirty="0"/>
          </a:p>
          <a:p>
            <a:endParaRPr lang="en-US" dirty="0"/>
          </a:p>
          <a:p>
            <a:endParaRPr lang="en-US" dirty="0"/>
          </a:p>
          <a:p>
            <a:pPr marL="0" indent="0">
              <a:buNone/>
            </a:pPr>
            <a:endParaRPr lang="en-IN" dirty="0"/>
          </a:p>
        </p:txBody>
      </p:sp>
      <p:sp>
        <p:nvSpPr>
          <p:cNvPr id="35" name="Google Shape;1126;p33">
            <a:extLst>
              <a:ext uri="{FF2B5EF4-FFF2-40B4-BE49-F238E27FC236}">
                <a16:creationId xmlns:a16="http://schemas.microsoft.com/office/drawing/2014/main" id="{08470115-69B8-5BD3-4086-A6DE75700AD0}"/>
              </a:ext>
            </a:extLst>
          </p:cNvPr>
          <p:cNvSpPr/>
          <p:nvPr/>
        </p:nvSpPr>
        <p:spPr>
          <a:xfrm>
            <a:off x="743141" y="1451858"/>
            <a:ext cx="5956240" cy="2154396"/>
          </a:xfrm>
          <a:prstGeom prst="rect">
            <a:avLst/>
          </a:prstGeom>
          <a:solidFill>
            <a:srgbClr val="F2F2F2"/>
          </a:solidFill>
          <a:ln>
            <a:noFill/>
          </a:ln>
        </p:spPr>
        <p:txBody>
          <a:bodyPr spcFirstLastPara="1" wrap="square" lIns="91425" tIns="45700" rIns="91425" bIns="45700" anchor="t" anchorCtr="0">
            <a:spAutoFit/>
          </a:bodyPr>
          <a:lstStyle/>
          <a:p>
            <a:pPr>
              <a:buClr>
                <a:srgbClr val="000000"/>
              </a:buClr>
              <a:buFont typeface="Arial"/>
              <a:buNone/>
            </a:pPr>
            <a:r>
              <a:rPr lang="en-US" sz="2000" kern="0" dirty="0">
                <a:solidFill>
                  <a:srgbClr val="000000"/>
                </a:solidFill>
                <a:ea typeface="Arial"/>
                <a:cs typeface="Arial"/>
                <a:sym typeface="Arial"/>
              </a:rPr>
              <a:t>number1 = </a:t>
            </a:r>
            <a:r>
              <a:rPr lang="en-US" sz="2000" kern="0" dirty="0" err="1">
                <a:solidFill>
                  <a:srgbClr val="000000"/>
                </a:solidFill>
                <a:ea typeface="Arial"/>
                <a:cs typeface="Arial"/>
                <a:sym typeface="Arial"/>
              </a:rPr>
              <a:t>int</a:t>
            </a:r>
            <a:r>
              <a:rPr lang="en-US" sz="2000" kern="0" dirty="0">
                <a:solidFill>
                  <a:srgbClr val="000000"/>
                </a:solidFill>
                <a:ea typeface="Arial"/>
                <a:cs typeface="Arial"/>
                <a:sym typeface="Arial"/>
              </a:rPr>
              <a:t>(input(</a:t>
            </a:r>
            <a:r>
              <a:rPr lang="en-US" sz="2000" kern="0" dirty="0">
                <a:solidFill>
                  <a:srgbClr val="A31515"/>
                </a:solidFill>
                <a:ea typeface="Arial"/>
                <a:cs typeface="Arial"/>
                <a:sym typeface="Arial"/>
              </a:rPr>
              <a:t>"Enter first number: "</a:t>
            </a:r>
            <a:r>
              <a:rPr lang="en-US" sz="2000" kern="0" dirty="0">
                <a:solidFill>
                  <a:srgbClr val="000000"/>
                </a:solidFill>
                <a:ea typeface="Arial"/>
                <a:cs typeface="Arial"/>
                <a:sym typeface="Arial"/>
              </a:rPr>
              <a:t>))</a:t>
            </a:r>
            <a:endParaRPr sz="2000" kern="0" dirty="0">
              <a:solidFill>
                <a:srgbClr val="000000"/>
              </a:solidFill>
              <a:cs typeface="Arial"/>
              <a:sym typeface="Arial"/>
            </a:endParaRPr>
          </a:p>
          <a:p>
            <a:pPr>
              <a:buClr>
                <a:srgbClr val="000000"/>
              </a:buClr>
              <a:buFont typeface="Arial"/>
              <a:buNone/>
            </a:pPr>
            <a:r>
              <a:rPr lang="en-US" sz="2000" kern="0" dirty="0">
                <a:solidFill>
                  <a:srgbClr val="000000"/>
                </a:solidFill>
                <a:ea typeface="Arial"/>
                <a:cs typeface="Arial"/>
                <a:sym typeface="Arial"/>
              </a:rPr>
              <a:t>number2 = </a:t>
            </a:r>
            <a:r>
              <a:rPr lang="en-US" sz="2000" kern="0" dirty="0" err="1">
                <a:solidFill>
                  <a:srgbClr val="000000"/>
                </a:solidFill>
                <a:ea typeface="Arial"/>
                <a:cs typeface="Arial"/>
                <a:sym typeface="Arial"/>
              </a:rPr>
              <a:t>int</a:t>
            </a:r>
            <a:r>
              <a:rPr lang="en-US" sz="2000" kern="0" dirty="0">
                <a:solidFill>
                  <a:srgbClr val="000000"/>
                </a:solidFill>
                <a:ea typeface="Arial"/>
                <a:cs typeface="Arial"/>
                <a:sym typeface="Arial"/>
              </a:rPr>
              <a:t>(input(</a:t>
            </a:r>
            <a:r>
              <a:rPr lang="en-US" sz="2000" kern="0" dirty="0">
                <a:solidFill>
                  <a:srgbClr val="A31515"/>
                </a:solidFill>
                <a:ea typeface="Arial"/>
                <a:cs typeface="Arial"/>
                <a:sym typeface="Arial"/>
              </a:rPr>
              <a:t>"Enter second number: "</a:t>
            </a:r>
            <a:r>
              <a:rPr lang="en-US" sz="2000" kern="0" dirty="0">
                <a:solidFill>
                  <a:srgbClr val="000000"/>
                </a:solidFill>
                <a:ea typeface="Arial"/>
                <a:cs typeface="Arial"/>
                <a:sym typeface="Arial"/>
              </a:rPr>
              <a:t>))</a:t>
            </a:r>
            <a:endParaRPr sz="2000" kern="0" dirty="0">
              <a:solidFill>
                <a:srgbClr val="000000"/>
              </a:solidFill>
              <a:cs typeface="Arial"/>
              <a:sym typeface="Arial"/>
            </a:endParaRPr>
          </a:p>
          <a:p>
            <a:pPr>
              <a:buClr>
                <a:srgbClr val="000000"/>
              </a:buClr>
              <a:buFont typeface="Arial"/>
              <a:buNone/>
            </a:pPr>
            <a:r>
              <a:rPr lang="en-US" sz="2000" kern="0" dirty="0">
                <a:solidFill>
                  <a:srgbClr val="000000"/>
                </a:solidFill>
                <a:ea typeface="Arial"/>
                <a:cs typeface="Arial"/>
                <a:sym typeface="Arial"/>
              </a:rPr>
              <a:t>print(number1, </a:t>
            </a:r>
            <a:r>
              <a:rPr lang="en-US" sz="2000" kern="0" dirty="0">
                <a:solidFill>
                  <a:srgbClr val="A31515"/>
                </a:solidFill>
                <a:ea typeface="Arial"/>
                <a:cs typeface="Arial"/>
                <a:sym typeface="Arial"/>
              </a:rPr>
              <a:t>"+"</a:t>
            </a:r>
            <a:r>
              <a:rPr lang="en-US" sz="2000" kern="0" dirty="0">
                <a:solidFill>
                  <a:srgbClr val="000000"/>
                </a:solidFill>
                <a:ea typeface="Arial"/>
                <a:cs typeface="Arial"/>
                <a:sym typeface="Arial"/>
              </a:rPr>
              <a:t>, number2, </a:t>
            </a:r>
            <a:r>
              <a:rPr lang="en-US" sz="2000" kern="0" dirty="0">
                <a:solidFill>
                  <a:srgbClr val="A31515"/>
                </a:solidFill>
                <a:ea typeface="Arial"/>
                <a:cs typeface="Arial"/>
                <a:sym typeface="Arial"/>
              </a:rPr>
              <a:t>"="</a:t>
            </a:r>
            <a:r>
              <a:rPr lang="en-US" sz="2000" kern="0" dirty="0">
                <a:solidFill>
                  <a:srgbClr val="000000"/>
                </a:solidFill>
                <a:ea typeface="Arial"/>
                <a:cs typeface="Arial"/>
                <a:sym typeface="Arial"/>
              </a:rPr>
              <a:t>, number1+number2)</a:t>
            </a:r>
            <a:endParaRPr sz="2000" kern="0" dirty="0">
              <a:solidFill>
                <a:srgbClr val="000000"/>
              </a:solidFill>
              <a:cs typeface="Arial"/>
              <a:sym typeface="Arial"/>
            </a:endParaRPr>
          </a:p>
          <a:p>
            <a:pPr>
              <a:buClr>
                <a:srgbClr val="000000"/>
              </a:buClr>
            </a:pPr>
            <a:r>
              <a:rPr lang="en-US" sz="2000" kern="0" dirty="0">
                <a:solidFill>
                  <a:srgbClr val="000000"/>
                </a:solidFill>
                <a:ea typeface="Arial"/>
                <a:cs typeface="Arial"/>
                <a:sym typeface="Arial"/>
              </a:rPr>
              <a:t>print(number1, </a:t>
            </a:r>
            <a:r>
              <a:rPr lang="en-US" sz="2000" kern="0" dirty="0">
                <a:solidFill>
                  <a:srgbClr val="A31515"/>
                </a:solidFill>
                <a:ea typeface="Arial"/>
                <a:cs typeface="Arial"/>
                <a:sym typeface="Arial"/>
              </a:rPr>
              <a:t>"-"</a:t>
            </a:r>
            <a:r>
              <a:rPr lang="en-US" sz="2000" kern="0" dirty="0">
                <a:solidFill>
                  <a:srgbClr val="000000"/>
                </a:solidFill>
                <a:ea typeface="Arial"/>
                <a:cs typeface="Arial"/>
                <a:sym typeface="Arial"/>
              </a:rPr>
              <a:t>, number2, </a:t>
            </a:r>
            <a:r>
              <a:rPr lang="en-US" sz="2000" kern="0" dirty="0">
                <a:solidFill>
                  <a:srgbClr val="A31515"/>
                </a:solidFill>
                <a:ea typeface="Arial"/>
                <a:cs typeface="Arial"/>
                <a:sym typeface="Arial"/>
              </a:rPr>
              <a:t>"="</a:t>
            </a:r>
            <a:r>
              <a:rPr lang="en-US" sz="2000" kern="0" dirty="0">
                <a:solidFill>
                  <a:srgbClr val="000000"/>
                </a:solidFill>
                <a:ea typeface="Arial"/>
                <a:cs typeface="Arial"/>
                <a:sym typeface="Arial"/>
              </a:rPr>
              <a:t>, number1-number2)</a:t>
            </a:r>
            <a:endParaRPr sz="2000" kern="0" dirty="0">
              <a:solidFill>
                <a:srgbClr val="000000"/>
              </a:solidFill>
              <a:cs typeface="Arial"/>
              <a:sym typeface="Arial"/>
            </a:endParaRPr>
          </a:p>
          <a:p>
            <a:pPr>
              <a:buClr>
                <a:srgbClr val="000000"/>
              </a:buClr>
              <a:buFont typeface="Arial"/>
              <a:buNone/>
            </a:pPr>
            <a:r>
              <a:rPr lang="en-US" sz="2000" kern="0" dirty="0">
                <a:solidFill>
                  <a:srgbClr val="000000"/>
                </a:solidFill>
                <a:ea typeface="Arial"/>
                <a:cs typeface="Arial"/>
                <a:sym typeface="Arial"/>
              </a:rPr>
              <a:t>print(number1, </a:t>
            </a:r>
            <a:r>
              <a:rPr lang="en-US" sz="2000" kern="0" dirty="0">
                <a:solidFill>
                  <a:srgbClr val="A31515"/>
                </a:solidFill>
                <a:ea typeface="Arial"/>
                <a:cs typeface="Arial"/>
                <a:sym typeface="Arial"/>
              </a:rPr>
              <a:t>"*"</a:t>
            </a:r>
            <a:r>
              <a:rPr lang="en-US" sz="2000" kern="0" dirty="0">
                <a:solidFill>
                  <a:srgbClr val="000000"/>
                </a:solidFill>
                <a:ea typeface="Arial"/>
                <a:cs typeface="Arial"/>
                <a:sym typeface="Arial"/>
              </a:rPr>
              <a:t>, number2, </a:t>
            </a:r>
            <a:r>
              <a:rPr lang="en-US" sz="2000" kern="0" dirty="0">
                <a:solidFill>
                  <a:srgbClr val="A31515"/>
                </a:solidFill>
                <a:ea typeface="Arial"/>
                <a:cs typeface="Arial"/>
                <a:sym typeface="Arial"/>
              </a:rPr>
              <a:t>"="</a:t>
            </a:r>
            <a:r>
              <a:rPr lang="en-US" sz="2000" kern="0" dirty="0">
                <a:solidFill>
                  <a:srgbClr val="000000"/>
                </a:solidFill>
                <a:ea typeface="Arial"/>
                <a:cs typeface="Arial"/>
                <a:sym typeface="Arial"/>
              </a:rPr>
              <a:t>, number1*number2)</a:t>
            </a:r>
            <a:endParaRPr sz="2000" kern="0" dirty="0">
              <a:solidFill>
                <a:srgbClr val="000000"/>
              </a:solidFill>
              <a:cs typeface="Arial"/>
              <a:sym typeface="Arial"/>
            </a:endParaRPr>
          </a:p>
          <a:p>
            <a:pPr>
              <a:buClr>
                <a:srgbClr val="000000"/>
              </a:buClr>
              <a:buFont typeface="Arial"/>
              <a:buNone/>
            </a:pPr>
            <a:r>
              <a:rPr lang="en-US" sz="2000" kern="0" dirty="0">
                <a:solidFill>
                  <a:srgbClr val="000000"/>
                </a:solidFill>
                <a:ea typeface="Arial"/>
                <a:cs typeface="Arial"/>
                <a:sym typeface="Arial"/>
              </a:rPr>
              <a:t>print(number1, </a:t>
            </a:r>
            <a:r>
              <a:rPr lang="en-US" sz="2000" kern="0" dirty="0">
                <a:solidFill>
                  <a:srgbClr val="A31515"/>
                </a:solidFill>
                <a:ea typeface="Arial"/>
                <a:cs typeface="Arial"/>
                <a:sym typeface="Arial"/>
              </a:rPr>
              <a:t>"/"</a:t>
            </a:r>
            <a:r>
              <a:rPr lang="en-US" sz="2000" kern="0" dirty="0">
                <a:solidFill>
                  <a:srgbClr val="000000"/>
                </a:solidFill>
                <a:ea typeface="Arial"/>
                <a:cs typeface="Arial"/>
                <a:sym typeface="Arial"/>
              </a:rPr>
              <a:t>, number2, </a:t>
            </a:r>
            <a:r>
              <a:rPr lang="en-US" sz="2000" kern="0" dirty="0">
                <a:solidFill>
                  <a:srgbClr val="A31515"/>
                </a:solidFill>
                <a:ea typeface="Arial"/>
                <a:cs typeface="Arial"/>
                <a:sym typeface="Arial"/>
              </a:rPr>
              <a:t>"="</a:t>
            </a:r>
            <a:r>
              <a:rPr lang="en-US" sz="2000" kern="0" dirty="0">
                <a:solidFill>
                  <a:srgbClr val="000000"/>
                </a:solidFill>
                <a:ea typeface="Arial"/>
                <a:cs typeface="Arial"/>
                <a:sym typeface="Arial"/>
              </a:rPr>
              <a:t>, number1/number2)</a:t>
            </a:r>
          </a:p>
          <a:p>
            <a:pPr>
              <a:buClr>
                <a:srgbClr val="000000"/>
              </a:buClr>
              <a:buFont typeface="Arial"/>
              <a:buNone/>
            </a:pPr>
            <a:endParaRPr sz="1400" kern="0" dirty="0">
              <a:solidFill>
                <a:srgbClr val="000000"/>
              </a:solidFill>
              <a:latin typeface="Arial"/>
              <a:cs typeface="Arial"/>
              <a:sym typeface="Arial"/>
            </a:endParaRPr>
          </a:p>
        </p:txBody>
      </p:sp>
      <p:sp>
        <p:nvSpPr>
          <p:cNvPr id="36" name="Google Shape;1127;p33">
            <a:extLst>
              <a:ext uri="{FF2B5EF4-FFF2-40B4-BE49-F238E27FC236}">
                <a16:creationId xmlns:a16="http://schemas.microsoft.com/office/drawing/2014/main" id="{9B2BE75C-AC22-CEDF-4E2B-90D26743D919}"/>
              </a:ext>
            </a:extLst>
          </p:cNvPr>
          <p:cNvSpPr/>
          <p:nvPr/>
        </p:nvSpPr>
        <p:spPr>
          <a:xfrm>
            <a:off x="243147" y="1451859"/>
            <a:ext cx="499993" cy="2154396"/>
          </a:xfrm>
          <a:prstGeom prst="rect">
            <a:avLst/>
          </a:prstGeom>
          <a:solidFill>
            <a:srgbClr val="D8D8D8"/>
          </a:solidFill>
          <a:ln>
            <a:noFill/>
          </a:ln>
        </p:spPr>
        <p:txBody>
          <a:bodyPr spcFirstLastPara="1" wrap="square" lIns="91425" tIns="45700" rIns="91425" bIns="45700" anchor="t" anchorCtr="0">
            <a:spAutoFit/>
          </a:bodyPr>
          <a:lstStyle/>
          <a:p>
            <a:pPr algn="r">
              <a:buClr>
                <a:srgbClr val="000000"/>
              </a:buClr>
              <a:buFont typeface="Arial"/>
              <a:buNone/>
            </a:pPr>
            <a:r>
              <a:rPr lang="en-US" sz="2000" b="1" kern="0" dirty="0">
                <a:solidFill>
                  <a:srgbClr val="575757"/>
                </a:solidFill>
                <a:ea typeface="Consolas"/>
                <a:cs typeface="Consolas"/>
                <a:sym typeface="Consolas"/>
              </a:rPr>
              <a:t>1</a:t>
            </a:r>
            <a:endParaRPr sz="2000" kern="0" dirty="0">
              <a:solidFill>
                <a:srgbClr val="000000"/>
              </a:solidFill>
              <a:cs typeface="Arial"/>
              <a:sym typeface="Arial"/>
            </a:endParaRPr>
          </a:p>
          <a:p>
            <a:pPr algn="r">
              <a:buClr>
                <a:srgbClr val="000000"/>
              </a:buClr>
              <a:buFont typeface="Arial"/>
              <a:buNone/>
            </a:pPr>
            <a:r>
              <a:rPr lang="en-US" sz="2000" b="1" kern="0" dirty="0">
                <a:solidFill>
                  <a:srgbClr val="575757"/>
                </a:solidFill>
                <a:ea typeface="Consolas"/>
                <a:cs typeface="Consolas"/>
                <a:sym typeface="Consolas"/>
              </a:rPr>
              <a:t>2</a:t>
            </a:r>
            <a:endParaRPr sz="2000" kern="0" dirty="0">
              <a:solidFill>
                <a:srgbClr val="000000"/>
              </a:solidFill>
              <a:cs typeface="Arial"/>
              <a:sym typeface="Arial"/>
            </a:endParaRPr>
          </a:p>
          <a:p>
            <a:pPr algn="r">
              <a:buClr>
                <a:srgbClr val="000000"/>
              </a:buClr>
              <a:buFont typeface="Arial"/>
              <a:buNone/>
            </a:pPr>
            <a:r>
              <a:rPr lang="en-US" sz="2000" b="1" kern="0" dirty="0">
                <a:solidFill>
                  <a:srgbClr val="575757"/>
                </a:solidFill>
                <a:ea typeface="Consolas"/>
                <a:cs typeface="Consolas"/>
                <a:sym typeface="Consolas"/>
              </a:rPr>
              <a:t>3</a:t>
            </a:r>
            <a:endParaRPr sz="2000" kern="0" dirty="0">
              <a:solidFill>
                <a:srgbClr val="000000"/>
              </a:solidFill>
              <a:cs typeface="Arial"/>
              <a:sym typeface="Arial"/>
            </a:endParaRPr>
          </a:p>
          <a:p>
            <a:pPr algn="r">
              <a:buClr>
                <a:srgbClr val="000000"/>
              </a:buClr>
              <a:buFont typeface="Arial"/>
              <a:buNone/>
            </a:pPr>
            <a:r>
              <a:rPr lang="en-US" sz="2000" b="1" kern="0" dirty="0">
                <a:solidFill>
                  <a:srgbClr val="575757"/>
                </a:solidFill>
                <a:ea typeface="Consolas"/>
                <a:cs typeface="Consolas"/>
                <a:sym typeface="Consolas"/>
              </a:rPr>
              <a:t>4</a:t>
            </a:r>
            <a:endParaRPr sz="2000" kern="0" dirty="0">
              <a:solidFill>
                <a:srgbClr val="000000"/>
              </a:solidFill>
              <a:cs typeface="Arial"/>
              <a:sym typeface="Arial"/>
            </a:endParaRPr>
          </a:p>
          <a:p>
            <a:pPr algn="r">
              <a:buClr>
                <a:srgbClr val="000000"/>
              </a:buClr>
              <a:buFont typeface="Arial"/>
              <a:buNone/>
            </a:pPr>
            <a:r>
              <a:rPr lang="en-US" sz="2000" b="1" kern="0" dirty="0">
                <a:solidFill>
                  <a:srgbClr val="575757"/>
                </a:solidFill>
                <a:ea typeface="Consolas"/>
                <a:cs typeface="Consolas"/>
                <a:sym typeface="Consolas"/>
              </a:rPr>
              <a:t>5</a:t>
            </a:r>
            <a:endParaRPr sz="2000" kern="0" dirty="0">
              <a:solidFill>
                <a:srgbClr val="000000"/>
              </a:solidFill>
              <a:cs typeface="Arial"/>
              <a:sym typeface="Arial"/>
            </a:endParaRPr>
          </a:p>
          <a:p>
            <a:pPr algn="r">
              <a:buClr>
                <a:srgbClr val="000000"/>
              </a:buClr>
              <a:buFont typeface="Arial"/>
              <a:buNone/>
            </a:pPr>
            <a:r>
              <a:rPr lang="en-US" sz="2000" b="1" kern="0" dirty="0">
                <a:solidFill>
                  <a:srgbClr val="575757"/>
                </a:solidFill>
                <a:ea typeface="Consolas"/>
                <a:cs typeface="Consolas"/>
                <a:sym typeface="Consolas"/>
              </a:rPr>
              <a:t>6</a:t>
            </a:r>
            <a:endParaRPr lang="en-US" sz="2000" kern="0" dirty="0">
              <a:solidFill>
                <a:srgbClr val="000000"/>
              </a:solidFill>
              <a:ea typeface="Consolas"/>
              <a:cs typeface="Arial"/>
              <a:sym typeface="Arial"/>
            </a:endParaRPr>
          </a:p>
          <a:p>
            <a:pPr algn="r">
              <a:buClr>
                <a:srgbClr val="000000"/>
              </a:buClr>
              <a:buFont typeface="Arial"/>
              <a:buNone/>
            </a:pPr>
            <a:endParaRPr sz="1400" kern="0" dirty="0">
              <a:solidFill>
                <a:srgbClr val="000000"/>
              </a:solidFill>
              <a:latin typeface="Arial"/>
              <a:cs typeface="Arial"/>
              <a:sym typeface="Arial"/>
            </a:endParaRPr>
          </a:p>
        </p:txBody>
      </p:sp>
      <p:sp>
        <p:nvSpPr>
          <p:cNvPr id="37" name="Google Shape;1128;p33">
            <a:extLst>
              <a:ext uri="{FF2B5EF4-FFF2-40B4-BE49-F238E27FC236}">
                <a16:creationId xmlns:a16="http://schemas.microsoft.com/office/drawing/2014/main" id="{68001D1E-403A-8379-C7D6-C67975E44564}"/>
              </a:ext>
            </a:extLst>
          </p:cNvPr>
          <p:cNvSpPr/>
          <p:nvPr/>
        </p:nvSpPr>
        <p:spPr>
          <a:xfrm>
            <a:off x="243147" y="1122675"/>
            <a:ext cx="1778770"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algn="ctr">
              <a:buClr>
                <a:srgbClr val="000000"/>
              </a:buClr>
              <a:buFont typeface="Arial"/>
              <a:buNone/>
            </a:pPr>
            <a:r>
              <a:rPr lang="en-US" sz="2200" kern="0" dirty="0">
                <a:solidFill>
                  <a:srgbClr val="FFFFFF"/>
                </a:solidFill>
                <a:ea typeface="Roboto Condensed"/>
                <a:cs typeface="Roboto Condensed"/>
                <a:sym typeface="Roboto Condensed"/>
              </a:rPr>
              <a:t>Example1.py</a:t>
            </a:r>
            <a:endParaRPr sz="1400" kern="0" dirty="0">
              <a:solidFill>
                <a:srgbClr val="000000"/>
              </a:solidFill>
              <a:latin typeface="Arial"/>
              <a:cs typeface="Arial"/>
              <a:sym typeface="Arial"/>
            </a:endParaRPr>
          </a:p>
        </p:txBody>
      </p:sp>
      <p:sp>
        <p:nvSpPr>
          <p:cNvPr id="40" name="Google Shape;1129;p33">
            <a:extLst>
              <a:ext uri="{FF2B5EF4-FFF2-40B4-BE49-F238E27FC236}">
                <a16:creationId xmlns:a16="http://schemas.microsoft.com/office/drawing/2014/main" id="{1D948DBE-EF83-09DA-1E45-83574646524F}"/>
              </a:ext>
            </a:extLst>
          </p:cNvPr>
          <p:cNvSpPr/>
          <p:nvPr/>
        </p:nvSpPr>
        <p:spPr>
          <a:xfrm>
            <a:off x="7284384" y="1439927"/>
            <a:ext cx="3545334" cy="1938952"/>
          </a:xfrm>
          <a:prstGeom prst="rect">
            <a:avLst/>
          </a:prstGeom>
          <a:solidFill>
            <a:srgbClr val="F2F2F2"/>
          </a:solidFill>
          <a:ln>
            <a:noFill/>
          </a:ln>
        </p:spPr>
        <p:txBody>
          <a:bodyPr spcFirstLastPara="1" wrap="square" lIns="91425" tIns="45700" rIns="91425" bIns="45700" anchor="t" anchorCtr="0">
            <a:spAutoFit/>
          </a:bodyPr>
          <a:lstStyle/>
          <a:p>
            <a:pPr>
              <a:buClr>
                <a:srgbClr val="000000"/>
              </a:buClr>
              <a:buFont typeface="Arial"/>
              <a:buNone/>
            </a:pPr>
            <a:r>
              <a:rPr lang="en-US" sz="2000" b="1" kern="0" dirty="0">
                <a:solidFill>
                  <a:srgbClr val="212121"/>
                </a:solidFill>
                <a:ea typeface="Consolas"/>
                <a:cs typeface="Consolas"/>
                <a:sym typeface="Consolas"/>
              </a:rPr>
              <a:t>Enter first number: 3</a:t>
            </a:r>
            <a:endParaRPr sz="2000" kern="0" dirty="0">
              <a:solidFill>
                <a:srgbClr val="000000"/>
              </a:solidFill>
              <a:cs typeface="Arial"/>
              <a:sym typeface="Arial"/>
            </a:endParaRPr>
          </a:p>
          <a:p>
            <a:pPr>
              <a:buClr>
                <a:srgbClr val="000000"/>
              </a:buClr>
              <a:buFont typeface="Arial"/>
              <a:buNone/>
            </a:pPr>
            <a:r>
              <a:rPr lang="en-US" sz="2000" b="1" kern="0" dirty="0">
                <a:solidFill>
                  <a:srgbClr val="212121"/>
                </a:solidFill>
                <a:ea typeface="Consolas"/>
                <a:cs typeface="Consolas"/>
                <a:sym typeface="Consolas"/>
              </a:rPr>
              <a:t>Enter second number: 3</a:t>
            </a:r>
            <a:endParaRPr sz="2000" kern="0" dirty="0">
              <a:solidFill>
                <a:srgbClr val="000000"/>
              </a:solidFill>
              <a:cs typeface="Arial"/>
              <a:sym typeface="Arial"/>
            </a:endParaRPr>
          </a:p>
          <a:p>
            <a:pPr>
              <a:buClr>
                <a:srgbClr val="000000"/>
              </a:buClr>
              <a:buFont typeface="Arial"/>
              <a:buNone/>
            </a:pPr>
            <a:r>
              <a:rPr lang="en-US" sz="2000" b="1" kern="0" dirty="0">
                <a:solidFill>
                  <a:srgbClr val="212121"/>
                </a:solidFill>
                <a:ea typeface="Consolas"/>
                <a:cs typeface="Consolas"/>
                <a:sym typeface="Consolas"/>
              </a:rPr>
              <a:t>3 + 3 = 6</a:t>
            </a:r>
            <a:endParaRPr sz="2000" kern="0" dirty="0">
              <a:solidFill>
                <a:srgbClr val="000000"/>
              </a:solidFill>
              <a:cs typeface="Arial"/>
              <a:sym typeface="Arial"/>
            </a:endParaRPr>
          </a:p>
          <a:p>
            <a:pPr>
              <a:buClr>
                <a:srgbClr val="000000"/>
              </a:buClr>
              <a:buFont typeface="Arial"/>
              <a:buNone/>
            </a:pPr>
            <a:r>
              <a:rPr lang="en-US" sz="2000" b="1" kern="0" dirty="0">
                <a:solidFill>
                  <a:srgbClr val="212121"/>
                </a:solidFill>
                <a:ea typeface="Consolas"/>
                <a:cs typeface="Consolas"/>
                <a:sym typeface="Consolas"/>
              </a:rPr>
              <a:t>3 - 3 = 0</a:t>
            </a:r>
            <a:endParaRPr sz="2000" kern="0" dirty="0">
              <a:solidFill>
                <a:srgbClr val="000000"/>
              </a:solidFill>
              <a:cs typeface="Arial"/>
              <a:sym typeface="Arial"/>
            </a:endParaRPr>
          </a:p>
          <a:p>
            <a:pPr>
              <a:buClr>
                <a:srgbClr val="000000"/>
              </a:buClr>
              <a:buFont typeface="Arial"/>
              <a:buNone/>
            </a:pPr>
            <a:r>
              <a:rPr lang="en-US" sz="2000" b="1" kern="0" dirty="0">
                <a:solidFill>
                  <a:srgbClr val="212121"/>
                </a:solidFill>
                <a:ea typeface="Consolas"/>
                <a:cs typeface="Consolas"/>
                <a:sym typeface="Consolas"/>
              </a:rPr>
              <a:t>3 * 3 = 9</a:t>
            </a:r>
            <a:endParaRPr sz="2000" kern="0" dirty="0">
              <a:solidFill>
                <a:srgbClr val="000000"/>
              </a:solidFill>
              <a:cs typeface="Arial"/>
              <a:sym typeface="Arial"/>
            </a:endParaRPr>
          </a:p>
          <a:p>
            <a:pPr>
              <a:buClr>
                <a:srgbClr val="000000"/>
              </a:buClr>
              <a:buFont typeface="Arial"/>
              <a:buNone/>
            </a:pPr>
            <a:r>
              <a:rPr lang="en-US" sz="2000" b="1" kern="0" dirty="0">
                <a:solidFill>
                  <a:srgbClr val="212121"/>
                </a:solidFill>
                <a:ea typeface="Consolas"/>
                <a:cs typeface="Consolas"/>
                <a:sym typeface="Consolas"/>
              </a:rPr>
              <a:t>3 / 3 = 1.0</a:t>
            </a:r>
            <a:endParaRPr sz="2000" kern="0" dirty="0">
              <a:solidFill>
                <a:srgbClr val="000000"/>
              </a:solidFill>
              <a:cs typeface="Arial"/>
              <a:sym typeface="Arial"/>
            </a:endParaRPr>
          </a:p>
        </p:txBody>
      </p:sp>
      <p:sp>
        <p:nvSpPr>
          <p:cNvPr id="41" name="Google Shape;1130;p33">
            <a:extLst>
              <a:ext uri="{FF2B5EF4-FFF2-40B4-BE49-F238E27FC236}">
                <a16:creationId xmlns:a16="http://schemas.microsoft.com/office/drawing/2014/main" id="{E225EA98-A8D6-C640-81DC-81A31E637A36}"/>
              </a:ext>
            </a:extLst>
          </p:cNvPr>
          <p:cNvSpPr/>
          <p:nvPr/>
        </p:nvSpPr>
        <p:spPr>
          <a:xfrm>
            <a:off x="7284384" y="1122673"/>
            <a:ext cx="1262472"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algn="ctr">
              <a:buClr>
                <a:srgbClr val="000000"/>
              </a:buClr>
              <a:buFont typeface="Arial"/>
              <a:buNone/>
            </a:pPr>
            <a:r>
              <a:rPr lang="en-US" sz="2200" kern="0" dirty="0">
                <a:solidFill>
                  <a:srgbClr val="FFFFFF"/>
                </a:solidFill>
                <a:ea typeface="Roboto Condensed"/>
                <a:cs typeface="Roboto Condensed"/>
                <a:sym typeface="Roboto Condensed"/>
              </a:rPr>
              <a:t>Output</a:t>
            </a:r>
            <a:endParaRPr sz="1400" kern="0" dirty="0">
              <a:solidFill>
                <a:srgbClr val="000000"/>
              </a:solidFill>
              <a:latin typeface="Arial"/>
              <a:cs typeface="Arial"/>
              <a:sym typeface="Arial"/>
            </a:endParaRPr>
          </a:p>
        </p:txBody>
      </p:sp>
    </p:spTree>
    <p:extLst>
      <p:ext uri="{BB962C8B-B14F-4D97-AF65-F5344CB8AC3E}">
        <p14:creationId xmlns:p14="http://schemas.microsoft.com/office/powerpoint/2010/main" val="377476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0" grpId="0" animBg="1"/>
      <p:bldP spid="4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B6CC2-61F4-C73F-1FBC-7539EA88C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6E309-CB40-4D94-5107-4EAD180D65E2}"/>
              </a:ext>
            </a:extLst>
          </p:cNvPr>
          <p:cNvSpPr>
            <a:spLocks noGrp="1"/>
          </p:cNvSpPr>
          <p:nvPr>
            <p:ph type="title"/>
          </p:nvPr>
        </p:nvSpPr>
        <p:spPr/>
        <p:txBody>
          <a:bodyPr/>
          <a:lstStyle/>
          <a:p>
            <a:r>
              <a:rPr lang="en-US" sz="3600" dirty="0"/>
              <a:t>Program 2: WAP to calculate simple interest</a:t>
            </a:r>
            <a:endParaRPr lang="en-IN" dirty="0"/>
          </a:p>
        </p:txBody>
      </p:sp>
      <p:sp>
        <p:nvSpPr>
          <p:cNvPr id="6" name="Google Shape;1136;p34">
            <a:extLst>
              <a:ext uri="{FF2B5EF4-FFF2-40B4-BE49-F238E27FC236}">
                <a16:creationId xmlns:a16="http://schemas.microsoft.com/office/drawing/2014/main" id="{ADA0B48B-4378-F40B-7A88-616EB0DDDC7B}"/>
              </a:ext>
            </a:extLst>
          </p:cNvPr>
          <p:cNvSpPr/>
          <p:nvPr/>
        </p:nvSpPr>
        <p:spPr>
          <a:xfrm>
            <a:off x="759239" y="1483691"/>
            <a:ext cx="6576451" cy="1631175"/>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000000"/>
                </a:solidFill>
                <a:ea typeface="Arial"/>
                <a:cs typeface="Arial"/>
                <a:sym typeface="Arial"/>
              </a:rPr>
              <a:t>P = int(input(</a:t>
            </a:r>
            <a:r>
              <a:rPr lang="en-US" sz="2000" dirty="0">
                <a:solidFill>
                  <a:srgbClr val="A31515"/>
                </a:solidFill>
                <a:ea typeface="Arial"/>
                <a:cs typeface="Arial"/>
                <a:sym typeface="Arial"/>
              </a:rPr>
              <a:t>"Enter P: "</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R = int(input(</a:t>
            </a:r>
            <a:r>
              <a:rPr lang="en-US" sz="2000" dirty="0">
                <a:solidFill>
                  <a:srgbClr val="A31515"/>
                </a:solidFill>
                <a:ea typeface="Arial"/>
                <a:cs typeface="Arial"/>
                <a:sym typeface="Arial"/>
              </a:rPr>
              <a:t>"Enter R: "</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T = int(input(</a:t>
            </a:r>
            <a:r>
              <a:rPr lang="en-US" sz="2000" dirty="0">
                <a:solidFill>
                  <a:srgbClr val="A31515"/>
                </a:solidFill>
                <a:ea typeface="Arial"/>
                <a:cs typeface="Arial"/>
                <a:sym typeface="Arial"/>
              </a:rPr>
              <a:t>"Enter N: "</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r>
              <a:rPr lang="en-US" sz="2000" dirty="0" err="1">
                <a:solidFill>
                  <a:srgbClr val="000000"/>
                </a:solidFill>
                <a:ea typeface="Arial"/>
                <a:cs typeface="Arial"/>
                <a:sym typeface="Arial"/>
              </a:rPr>
              <a:t>Simple_interest</a:t>
            </a:r>
            <a:r>
              <a:rPr lang="en-US" sz="2000" dirty="0">
                <a:solidFill>
                  <a:srgbClr val="000000"/>
                </a:solidFill>
                <a:ea typeface="Arial"/>
                <a:cs typeface="Arial"/>
                <a:sym typeface="Arial"/>
              </a:rPr>
              <a:t> = (P * R * T) / </a:t>
            </a:r>
            <a:r>
              <a:rPr lang="en-US" sz="2000" dirty="0">
                <a:solidFill>
                  <a:srgbClr val="098658"/>
                </a:solidFill>
                <a:ea typeface="Arial"/>
                <a:cs typeface="Arial"/>
                <a:sym typeface="Arial"/>
              </a:rPr>
              <a:t>100</a:t>
            </a:r>
            <a:endParaRPr sz="2000" dirty="0">
              <a:solidFill>
                <a:srgbClr val="000000"/>
              </a:solidFill>
              <a:ea typeface="Arial"/>
              <a:cs typeface="Arial"/>
              <a:sym typeface="Arial"/>
            </a:endParaRPr>
          </a:p>
          <a:p>
            <a:pPr marL="0" marR="0" lvl="0" indent="0" algn="l" rtl="0">
              <a:spcBef>
                <a:spcPts val="0"/>
              </a:spcBef>
              <a:spcAft>
                <a:spcPts val="0"/>
              </a:spcAft>
              <a:buNone/>
            </a:pPr>
            <a:r>
              <a:rPr lang="en-US" sz="2000" dirty="0">
                <a:solidFill>
                  <a:srgbClr val="000000"/>
                </a:solidFill>
                <a:ea typeface="Arial"/>
                <a:cs typeface="Arial"/>
                <a:sym typeface="Arial"/>
              </a:rPr>
              <a:t>print(</a:t>
            </a:r>
            <a:r>
              <a:rPr lang="en-US" sz="2000" dirty="0">
                <a:solidFill>
                  <a:srgbClr val="A31515"/>
                </a:solidFill>
                <a:ea typeface="Arial"/>
                <a:cs typeface="Arial"/>
                <a:sym typeface="Arial"/>
              </a:rPr>
              <a:t>"The simple interest is:"</a:t>
            </a:r>
            <a:r>
              <a:rPr lang="en-US" sz="2000" dirty="0">
                <a:solidFill>
                  <a:srgbClr val="000000"/>
                </a:solidFill>
                <a:ea typeface="Arial"/>
                <a:cs typeface="Arial"/>
                <a:sym typeface="Arial"/>
              </a:rPr>
              <a:t>, </a:t>
            </a:r>
            <a:r>
              <a:rPr lang="en-US" sz="2000" dirty="0" err="1">
                <a:solidFill>
                  <a:srgbClr val="000000"/>
                </a:solidFill>
                <a:ea typeface="Arial"/>
                <a:cs typeface="Arial"/>
                <a:sym typeface="Arial"/>
              </a:rPr>
              <a:t>Simple_interest</a:t>
            </a:r>
            <a:r>
              <a:rPr lang="en-US" sz="2000" dirty="0">
                <a:solidFill>
                  <a:srgbClr val="000000"/>
                </a:solidFill>
                <a:ea typeface="Arial"/>
                <a:cs typeface="Arial"/>
                <a:sym typeface="Arial"/>
              </a:rPr>
              <a:t>)</a:t>
            </a:r>
            <a:endParaRPr sz="2000" dirty="0"/>
          </a:p>
        </p:txBody>
      </p:sp>
      <p:sp>
        <p:nvSpPr>
          <p:cNvPr id="7" name="Google Shape;1137;p34">
            <a:extLst>
              <a:ext uri="{FF2B5EF4-FFF2-40B4-BE49-F238E27FC236}">
                <a16:creationId xmlns:a16="http://schemas.microsoft.com/office/drawing/2014/main" id="{918158DB-DC61-E458-E14B-FB11A200B960}"/>
              </a:ext>
            </a:extLst>
          </p:cNvPr>
          <p:cNvSpPr/>
          <p:nvPr/>
        </p:nvSpPr>
        <p:spPr>
          <a:xfrm>
            <a:off x="259246" y="1483691"/>
            <a:ext cx="499993" cy="1631175"/>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dirty="0">
                <a:solidFill>
                  <a:srgbClr val="575757"/>
                </a:solidFill>
                <a:ea typeface="Consolas"/>
                <a:cs typeface="Consolas"/>
                <a:sym typeface="Consolas"/>
              </a:rPr>
              <a:t>1</a:t>
            </a:r>
            <a:endParaRPr sz="2000" dirty="0"/>
          </a:p>
          <a:p>
            <a:pPr marL="0" marR="0" lvl="0" indent="0" algn="r" rtl="0">
              <a:spcBef>
                <a:spcPts val="0"/>
              </a:spcBef>
              <a:spcAft>
                <a:spcPts val="0"/>
              </a:spcAft>
              <a:buNone/>
            </a:pPr>
            <a:r>
              <a:rPr lang="en-US" sz="2000" b="1" dirty="0">
                <a:solidFill>
                  <a:srgbClr val="575757"/>
                </a:solidFill>
                <a:ea typeface="Consolas"/>
                <a:cs typeface="Consolas"/>
                <a:sym typeface="Consolas"/>
              </a:rPr>
              <a:t>2</a:t>
            </a:r>
            <a:endParaRPr sz="2000" dirty="0"/>
          </a:p>
          <a:p>
            <a:pPr marL="0" marR="0" lvl="0" indent="0" algn="r" rtl="0">
              <a:spcBef>
                <a:spcPts val="0"/>
              </a:spcBef>
              <a:spcAft>
                <a:spcPts val="0"/>
              </a:spcAft>
              <a:buNone/>
            </a:pPr>
            <a:r>
              <a:rPr lang="en-US" sz="2000" b="1" dirty="0">
                <a:solidFill>
                  <a:srgbClr val="575757"/>
                </a:solidFill>
                <a:ea typeface="Consolas"/>
                <a:cs typeface="Consolas"/>
                <a:sym typeface="Consolas"/>
              </a:rPr>
              <a:t>3</a:t>
            </a:r>
            <a:endParaRPr sz="2000" dirty="0"/>
          </a:p>
          <a:p>
            <a:pPr marL="0" marR="0" lvl="0" indent="0" algn="r" rtl="0">
              <a:spcBef>
                <a:spcPts val="0"/>
              </a:spcBef>
              <a:spcAft>
                <a:spcPts val="0"/>
              </a:spcAft>
              <a:buNone/>
            </a:pPr>
            <a:r>
              <a:rPr lang="en-US" sz="2000" b="1" dirty="0">
                <a:solidFill>
                  <a:srgbClr val="575757"/>
                </a:solidFill>
                <a:ea typeface="Consolas"/>
                <a:cs typeface="Consolas"/>
                <a:sym typeface="Consolas"/>
              </a:rPr>
              <a:t>4</a:t>
            </a:r>
            <a:endParaRPr sz="2000" dirty="0"/>
          </a:p>
          <a:p>
            <a:pPr marL="0" marR="0" lvl="0" indent="0" algn="r" rtl="0">
              <a:spcBef>
                <a:spcPts val="0"/>
              </a:spcBef>
              <a:spcAft>
                <a:spcPts val="0"/>
              </a:spcAft>
              <a:buNone/>
            </a:pPr>
            <a:r>
              <a:rPr lang="en-US" sz="2000" b="1" dirty="0">
                <a:solidFill>
                  <a:srgbClr val="575757"/>
                </a:solidFill>
                <a:ea typeface="Consolas"/>
                <a:cs typeface="Consolas"/>
                <a:sym typeface="Consolas"/>
              </a:rPr>
              <a:t>5</a:t>
            </a:r>
            <a:endParaRPr sz="2000" dirty="0"/>
          </a:p>
        </p:txBody>
      </p:sp>
      <p:sp>
        <p:nvSpPr>
          <p:cNvPr id="8" name="Google Shape;1138;p34">
            <a:extLst>
              <a:ext uri="{FF2B5EF4-FFF2-40B4-BE49-F238E27FC236}">
                <a16:creationId xmlns:a16="http://schemas.microsoft.com/office/drawing/2014/main" id="{9091CDA7-DCF3-F88E-ED6F-3E551F5F2A27}"/>
              </a:ext>
            </a:extLst>
          </p:cNvPr>
          <p:cNvSpPr/>
          <p:nvPr/>
        </p:nvSpPr>
        <p:spPr>
          <a:xfrm>
            <a:off x="259246" y="1154507"/>
            <a:ext cx="1778770"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2200" dirty="0">
                <a:solidFill>
                  <a:schemeClr val="lt1"/>
                </a:solidFill>
                <a:ea typeface="Roboto Condensed"/>
                <a:cs typeface="Roboto Condensed"/>
                <a:sym typeface="Roboto Condensed"/>
              </a:rPr>
              <a:t>Example2.py</a:t>
            </a:r>
            <a:endParaRPr dirty="0"/>
          </a:p>
        </p:txBody>
      </p:sp>
      <p:sp>
        <p:nvSpPr>
          <p:cNvPr id="9" name="Google Shape;1139;p34">
            <a:extLst>
              <a:ext uri="{FF2B5EF4-FFF2-40B4-BE49-F238E27FC236}">
                <a16:creationId xmlns:a16="http://schemas.microsoft.com/office/drawing/2014/main" id="{5659EDBA-86FC-07CC-D561-9143F08FB047}"/>
              </a:ext>
            </a:extLst>
          </p:cNvPr>
          <p:cNvSpPr/>
          <p:nvPr/>
        </p:nvSpPr>
        <p:spPr>
          <a:xfrm>
            <a:off x="7771670" y="1476130"/>
            <a:ext cx="4050277" cy="132339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ea typeface="Consolas"/>
                <a:cs typeface="Consolas"/>
                <a:sym typeface="Consolas"/>
              </a:rPr>
              <a:t>Enter P: 10000</a:t>
            </a:r>
            <a:endParaRPr sz="2000" dirty="0"/>
          </a:p>
          <a:p>
            <a:pPr marL="0" marR="0" lvl="0" indent="0" algn="l" rtl="0">
              <a:spcBef>
                <a:spcPts val="0"/>
              </a:spcBef>
              <a:spcAft>
                <a:spcPts val="0"/>
              </a:spcAft>
              <a:buNone/>
            </a:pPr>
            <a:r>
              <a:rPr lang="en-US" sz="2000" b="1" dirty="0">
                <a:solidFill>
                  <a:schemeClr val="dk1"/>
                </a:solidFill>
                <a:ea typeface="Consolas"/>
                <a:cs typeface="Consolas"/>
                <a:sym typeface="Consolas"/>
              </a:rPr>
              <a:t>Enter R: 5</a:t>
            </a:r>
            <a:endParaRPr sz="2000" dirty="0"/>
          </a:p>
          <a:p>
            <a:pPr marL="0" marR="0" lvl="0" indent="0" algn="l" rtl="0">
              <a:spcBef>
                <a:spcPts val="0"/>
              </a:spcBef>
              <a:spcAft>
                <a:spcPts val="0"/>
              </a:spcAft>
              <a:buNone/>
            </a:pPr>
            <a:r>
              <a:rPr lang="en-US" sz="2000" b="1" dirty="0">
                <a:solidFill>
                  <a:schemeClr val="dk1"/>
                </a:solidFill>
                <a:ea typeface="Consolas"/>
                <a:cs typeface="Consolas"/>
                <a:sym typeface="Consolas"/>
              </a:rPr>
              <a:t>Enter N: 1</a:t>
            </a:r>
            <a:endParaRPr sz="2000" dirty="0"/>
          </a:p>
          <a:p>
            <a:pPr marL="0" marR="0" lvl="0" indent="0" algn="l" rtl="0">
              <a:spcBef>
                <a:spcPts val="0"/>
              </a:spcBef>
              <a:spcAft>
                <a:spcPts val="0"/>
              </a:spcAft>
              <a:buNone/>
            </a:pPr>
            <a:r>
              <a:rPr lang="en-US" sz="2000" b="1" dirty="0">
                <a:solidFill>
                  <a:schemeClr val="dk1"/>
                </a:solidFill>
                <a:ea typeface="Consolas"/>
                <a:cs typeface="Consolas"/>
                <a:sym typeface="Consolas"/>
              </a:rPr>
              <a:t>The simple interest is: 500.0</a:t>
            </a:r>
            <a:endParaRPr sz="2000" dirty="0"/>
          </a:p>
        </p:txBody>
      </p:sp>
      <p:sp>
        <p:nvSpPr>
          <p:cNvPr id="10" name="Google Shape;1140;p34">
            <a:extLst>
              <a:ext uri="{FF2B5EF4-FFF2-40B4-BE49-F238E27FC236}">
                <a16:creationId xmlns:a16="http://schemas.microsoft.com/office/drawing/2014/main" id="{95BCB0C8-C998-8B17-C1EB-BAD8E60D1455}"/>
              </a:ext>
            </a:extLst>
          </p:cNvPr>
          <p:cNvSpPr/>
          <p:nvPr/>
        </p:nvSpPr>
        <p:spPr>
          <a:xfrm>
            <a:off x="7771670" y="1158876"/>
            <a:ext cx="1262472"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2200" dirty="0">
                <a:solidFill>
                  <a:schemeClr val="lt1"/>
                </a:solidFill>
                <a:latin typeface="Roboto Condensed"/>
                <a:ea typeface="Roboto Condensed"/>
                <a:cs typeface="Roboto Condensed"/>
                <a:sym typeface="Roboto Condensed"/>
              </a:rPr>
              <a:t>Output</a:t>
            </a:r>
            <a:endParaRPr dirty="0"/>
          </a:p>
        </p:txBody>
      </p:sp>
    </p:spTree>
    <p:extLst>
      <p:ext uri="{BB962C8B-B14F-4D97-AF65-F5344CB8AC3E}">
        <p14:creationId xmlns:p14="http://schemas.microsoft.com/office/powerpoint/2010/main" val="391886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4225A-3329-0FE4-6A13-5597A66F1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C76C4-40AF-431E-0889-3A39CDE9B17E}"/>
              </a:ext>
            </a:extLst>
          </p:cNvPr>
          <p:cNvSpPr>
            <a:spLocks noGrp="1"/>
          </p:cNvSpPr>
          <p:nvPr>
            <p:ph type="title"/>
          </p:nvPr>
        </p:nvSpPr>
        <p:spPr/>
        <p:txBody>
          <a:bodyPr/>
          <a:lstStyle/>
          <a:p>
            <a:r>
              <a:rPr lang="en-US" sz="3600" dirty="0"/>
              <a:t>Program 3: WAP to calculate area of circle.</a:t>
            </a:r>
            <a:endParaRPr lang="en-IN" dirty="0"/>
          </a:p>
        </p:txBody>
      </p:sp>
      <p:sp>
        <p:nvSpPr>
          <p:cNvPr id="3" name="Google Shape;1147;p35">
            <a:extLst>
              <a:ext uri="{FF2B5EF4-FFF2-40B4-BE49-F238E27FC236}">
                <a16:creationId xmlns:a16="http://schemas.microsoft.com/office/drawing/2014/main" id="{3F38C0AC-E7A1-2A20-85F3-4F2748BFAE72}"/>
              </a:ext>
            </a:extLst>
          </p:cNvPr>
          <p:cNvSpPr/>
          <p:nvPr/>
        </p:nvSpPr>
        <p:spPr>
          <a:xfrm>
            <a:off x="744395" y="1422523"/>
            <a:ext cx="6589100" cy="1323399"/>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000000"/>
                </a:solidFill>
                <a:ea typeface="Arial"/>
                <a:cs typeface="Arial"/>
                <a:sym typeface="Arial"/>
              </a:rPr>
              <a:t>PI = </a:t>
            </a:r>
            <a:r>
              <a:rPr lang="en-US" sz="2000" dirty="0">
                <a:solidFill>
                  <a:srgbClr val="098658"/>
                </a:solidFill>
                <a:ea typeface="Arial"/>
                <a:cs typeface="Arial"/>
                <a:sym typeface="Arial"/>
              </a:rPr>
              <a:t>3.14</a:t>
            </a:r>
            <a:endParaRPr sz="2000" dirty="0">
              <a:solidFill>
                <a:srgbClr val="000000"/>
              </a:solidFill>
              <a:ea typeface="Arial"/>
              <a:cs typeface="Arial"/>
              <a:sym typeface="Arial"/>
            </a:endParaRPr>
          </a:p>
          <a:p>
            <a:pPr marL="0" marR="0" lvl="0" indent="0" algn="l" rtl="0">
              <a:spcBef>
                <a:spcPts val="0"/>
              </a:spcBef>
              <a:spcAft>
                <a:spcPts val="0"/>
              </a:spcAft>
              <a:buNone/>
            </a:pPr>
            <a:r>
              <a:rPr lang="en-US" sz="2000" dirty="0">
                <a:solidFill>
                  <a:srgbClr val="000000"/>
                </a:solidFill>
                <a:ea typeface="Arial"/>
                <a:cs typeface="Arial"/>
                <a:sym typeface="Arial"/>
              </a:rPr>
              <a:t>r = float(input(</a:t>
            </a:r>
            <a:r>
              <a:rPr lang="en-US" sz="2000" dirty="0">
                <a:solidFill>
                  <a:srgbClr val="A31515"/>
                </a:solidFill>
                <a:ea typeface="Arial"/>
                <a:cs typeface="Arial"/>
                <a:sym typeface="Arial"/>
              </a:rPr>
              <a:t>"Enter the radius of a circle:"</a:t>
            </a:r>
            <a:r>
              <a:rPr lang="en-US" sz="2000" dirty="0">
                <a:solidFill>
                  <a:srgbClr val="000000"/>
                </a:solidFill>
                <a:ea typeface="Arial"/>
                <a:cs typeface="Arial"/>
                <a:sym typeface="Arial"/>
              </a:rPr>
              <a:t>))</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area = PI * r * r</a:t>
            </a:r>
            <a:endParaRPr sz="2000" dirty="0"/>
          </a:p>
          <a:p>
            <a:pPr marL="0" marR="0" lvl="0" indent="0" algn="l" rtl="0">
              <a:spcBef>
                <a:spcPts val="0"/>
              </a:spcBef>
              <a:spcAft>
                <a:spcPts val="0"/>
              </a:spcAft>
              <a:buNone/>
            </a:pPr>
            <a:r>
              <a:rPr lang="en-US" sz="2000" dirty="0">
                <a:solidFill>
                  <a:srgbClr val="000000"/>
                </a:solidFill>
                <a:ea typeface="Arial"/>
                <a:cs typeface="Arial"/>
                <a:sym typeface="Arial"/>
              </a:rPr>
              <a:t>print(</a:t>
            </a:r>
            <a:r>
              <a:rPr lang="en-US" sz="2000" dirty="0">
                <a:solidFill>
                  <a:srgbClr val="A31515"/>
                </a:solidFill>
                <a:ea typeface="Arial"/>
                <a:cs typeface="Arial"/>
                <a:sym typeface="Arial"/>
              </a:rPr>
              <a:t>"Area of a circle = %.2f"</a:t>
            </a:r>
            <a:r>
              <a:rPr lang="en-US" sz="2000" dirty="0">
                <a:solidFill>
                  <a:srgbClr val="000000"/>
                </a:solidFill>
                <a:ea typeface="Arial"/>
                <a:cs typeface="Arial"/>
                <a:sym typeface="Arial"/>
              </a:rPr>
              <a:t> %area)</a:t>
            </a:r>
            <a:endParaRPr sz="2000" dirty="0"/>
          </a:p>
        </p:txBody>
      </p:sp>
      <p:sp>
        <p:nvSpPr>
          <p:cNvPr id="4" name="Google Shape;1148;p35">
            <a:extLst>
              <a:ext uri="{FF2B5EF4-FFF2-40B4-BE49-F238E27FC236}">
                <a16:creationId xmlns:a16="http://schemas.microsoft.com/office/drawing/2014/main" id="{6812256D-58A9-7178-D36D-56938058DA64}"/>
              </a:ext>
            </a:extLst>
          </p:cNvPr>
          <p:cNvSpPr/>
          <p:nvPr/>
        </p:nvSpPr>
        <p:spPr>
          <a:xfrm>
            <a:off x="244402" y="1455699"/>
            <a:ext cx="499993" cy="1323399"/>
          </a:xfrm>
          <a:prstGeom prst="rect">
            <a:avLst/>
          </a:prstGeom>
          <a:solidFill>
            <a:srgbClr val="D8D8D8"/>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dirty="0">
                <a:solidFill>
                  <a:srgbClr val="575757"/>
                </a:solidFill>
                <a:ea typeface="Consolas"/>
                <a:cs typeface="Consolas"/>
                <a:sym typeface="Consolas"/>
              </a:rPr>
              <a:t>1</a:t>
            </a:r>
            <a:endParaRPr sz="2000" dirty="0"/>
          </a:p>
          <a:p>
            <a:pPr marL="0" marR="0" lvl="0" indent="0" algn="r" rtl="0">
              <a:spcBef>
                <a:spcPts val="0"/>
              </a:spcBef>
              <a:spcAft>
                <a:spcPts val="0"/>
              </a:spcAft>
              <a:buNone/>
            </a:pPr>
            <a:r>
              <a:rPr lang="en-US" sz="2000" b="1" dirty="0">
                <a:solidFill>
                  <a:srgbClr val="575757"/>
                </a:solidFill>
                <a:ea typeface="Consolas"/>
                <a:cs typeface="Consolas"/>
                <a:sym typeface="Consolas"/>
              </a:rPr>
              <a:t>2</a:t>
            </a:r>
            <a:endParaRPr sz="2000" b="1" dirty="0">
              <a:solidFill>
                <a:srgbClr val="575757"/>
              </a:solidFill>
              <a:ea typeface="Consolas"/>
              <a:cs typeface="Consolas"/>
              <a:sym typeface="Consolas"/>
            </a:endParaRPr>
          </a:p>
          <a:p>
            <a:pPr marL="0" marR="0" lvl="0" indent="0" algn="r" rtl="0">
              <a:spcBef>
                <a:spcPts val="0"/>
              </a:spcBef>
              <a:spcAft>
                <a:spcPts val="0"/>
              </a:spcAft>
              <a:buNone/>
            </a:pPr>
            <a:r>
              <a:rPr lang="en-US" sz="2000" b="1" dirty="0">
                <a:solidFill>
                  <a:srgbClr val="575757"/>
                </a:solidFill>
                <a:ea typeface="Consolas"/>
                <a:cs typeface="Consolas"/>
                <a:sym typeface="Consolas"/>
              </a:rPr>
              <a:t>3</a:t>
            </a:r>
            <a:endParaRPr sz="2000" dirty="0"/>
          </a:p>
          <a:p>
            <a:pPr marL="0" marR="0" lvl="0" indent="0" algn="r" rtl="0">
              <a:spcBef>
                <a:spcPts val="0"/>
              </a:spcBef>
              <a:spcAft>
                <a:spcPts val="0"/>
              </a:spcAft>
              <a:buNone/>
            </a:pPr>
            <a:r>
              <a:rPr lang="en-US" sz="2000" b="1" dirty="0">
                <a:solidFill>
                  <a:srgbClr val="575757"/>
                </a:solidFill>
                <a:ea typeface="Consolas"/>
                <a:cs typeface="Consolas"/>
                <a:sym typeface="Consolas"/>
              </a:rPr>
              <a:t>4</a:t>
            </a:r>
            <a:endParaRPr sz="2000" dirty="0"/>
          </a:p>
        </p:txBody>
      </p:sp>
      <p:sp>
        <p:nvSpPr>
          <p:cNvPr id="5" name="Google Shape;1149;p35">
            <a:extLst>
              <a:ext uri="{FF2B5EF4-FFF2-40B4-BE49-F238E27FC236}">
                <a16:creationId xmlns:a16="http://schemas.microsoft.com/office/drawing/2014/main" id="{32F09A47-1014-8887-77B8-B4F9C4677FFE}"/>
              </a:ext>
            </a:extLst>
          </p:cNvPr>
          <p:cNvSpPr/>
          <p:nvPr/>
        </p:nvSpPr>
        <p:spPr>
          <a:xfrm>
            <a:off x="244402" y="1126515"/>
            <a:ext cx="1778770"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2200" dirty="0">
                <a:solidFill>
                  <a:schemeClr val="lt1"/>
                </a:solidFill>
                <a:latin typeface="Roboto Condensed"/>
                <a:ea typeface="Roboto Condensed"/>
                <a:cs typeface="Roboto Condensed"/>
                <a:sym typeface="Roboto Condensed"/>
              </a:rPr>
              <a:t>Example3.py</a:t>
            </a:r>
            <a:endParaRPr dirty="0"/>
          </a:p>
        </p:txBody>
      </p:sp>
      <p:sp>
        <p:nvSpPr>
          <p:cNvPr id="11" name="Google Shape;1150;p35">
            <a:extLst>
              <a:ext uri="{FF2B5EF4-FFF2-40B4-BE49-F238E27FC236}">
                <a16:creationId xmlns:a16="http://schemas.microsoft.com/office/drawing/2014/main" id="{DEFA97EF-48E0-F630-310A-180ED4C78D67}"/>
              </a:ext>
            </a:extLst>
          </p:cNvPr>
          <p:cNvSpPr/>
          <p:nvPr/>
        </p:nvSpPr>
        <p:spPr>
          <a:xfrm>
            <a:off x="7529220" y="1443769"/>
            <a:ext cx="4540930" cy="830956"/>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ea typeface="Consolas"/>
                <a:cs typeface="Consolas"/>
                <a:sym typeface="Consolas"/>
              </a:rPr>
              <a:t>Enter the radius of a circle:100</a:t>
            </a:r>
            <a:endParaRPr sz="2000" dirty="0"/>
          </a:p>
          <a:p>
            <a:pPr marL="0" marR="0" lvl="0" indent="0" algn="l" rtl="0">
              <a:spcBef>
                <a:spcPts val="0"/>
              </a:spcBef>
              <a:spcAft>
                <a:spcPts val="0"/>
              </a:spcAft>
              <a:buNone/>
            </a:pPr>
            <a:r>
              <a:rPr lang="en-US" sz="2400" b="1" dirty="0">
                <a:solidFill>
                  <a:schemeClr val="dk1"/>
                </a:solidFill>
                <a:ea typeface="Consolas"/>
                <a:cs typeface="Consolas"/>
                <a:sym typeface="Consolas"/>
              </a:rPr>
              <a:t>Area of a circle = 31400.00</a:t>
            </a:r>
            <a:endParaRPr sz="2000" dirty="0"/>
          </a:p>
        </p:txBody>
      </p:sp>
      <p:sp>
        <p:nvSpPr>
          <p:cNvPr id="12" name="Google Shape;1151;p35">
            <a:extLst>
              <a:ext uri="{FF2B5EF4-FFF2-40B4-BE49-F238E27FC236}">
                <a16:creationId xmlns:a16="http://schemas.microsoft.com/office/drawing/2014/main" id="{E8D6E5C6-D1AA-5A5E-3FDD-7A29FFA1C422}"/>
              </a:ext>
            </a:extLst>
          </p:cNvPr>
          <p:cNvSpPr/>
          <p:nvPr/>
        </p:nvSpPr>
        <p:spPr>
          <a:xfrm>
            <a:off x="7529220" y="1126515"/>
            <a:ext cx="1262472" cy="329184"/>
          </a:xfrm>
          <a:prstGeom prst="round2SameRect">
            <a:avLst>
              <a:gd name="adj1" fmla="val 16667"/>
              <a:gd name="adj2" fmla="val 0"/>
            </a:avLst>
          </a:prstGeom>
          <a:solidFill>
            <a:srgbClr val="575757"/>
          </a:solidFill>
          <a:ln>
            <a:noFill/>
          </a:ln>
        </p:spPr>
        <p:txBody>
          <a:bodyPr spcFirstLastPara="1" wrap="square" lIns="91425" tIns="0" rIns="91425" bIns="0" anchor="ctr" anchorCtr="0">
            <a:noAutofit/>
          </a:bodyPr>
          <a:lstStyle/>
          <a:p>
            <a:pPr marL="0" marR="0" lvl="0" indent="0" algn="ctr" rtl="0">
              <a:spcBef>
                <a:spcPts val="0"/>
              </a:spcBef>
              <a:spcAft>
                <a:spcPts val="0"/>
              </a:spcAft>
              <a:buNone/>
            </a:pPr>
            <a:r>
              <a:rPr lang="en-US" sz="2200" dirty="0">
                <a:solidFill>
                  <a:schemeClr val="lt1"/>
                </a:solidFill>
                <a:latin typeface="Roboto Condensed"/>
                <a:ea typeface="Roboto Condensed"/>
                <a:cs typeface="Roboto Condensed"/>
                <a:sym typeface="Roboto Condensed"/>
              </a:rPr>
              <a:t>Output</a:t>
            </a:r>
            <a:endParaRPr dirty="0"/>
          </a:p>
        </p:txBody>
      </p:sp>
    </p:spTree>
    <p:extLst>
      <p:ext uri="{BB962C8B-B14F-4D97-AF65-F5344CB8AC3E}">
        <p14:creationId xmlns:p14="http://schemas.microsoft.com/office/powerpoint/2010/main" val="29510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Introduction to Python</a:t>
            </a:r>
            <a:endParaRPr lang="en-US" sz="3600" dirty="0"/>
          </a:p>
        </p:txBody>
      </p:sp>
      <p:sp>
        <p:nvSpPr>
          <p:cNvPr id="3" name="Content Placeholder 2"/>
          <p:cNvSpPr>
            <a:spLocks noGrp="1"/>
          </p:cNvSpPr>
          <p:nvPr>
            <p:ph idx="1"/>
          </p:nvPr>
        </p:nvSpPr>
        <p:spPr/>
        <p:txBody>
          <a:bodyPr/>
          <a:lstStyle/>
          <a:p>
            <a:r>
              <a:rPr lang="en-US" dirty="0"/>
              <a:t>Python is an </a:t>
            </a:r>
            <a:r>
              <a:rPr lang="en-US" dirty="0">
                <a:solidFill>
                  <a:srgbClr val="C62827"/>
                </a:solidFill>
              </a:rPr>
              <a:t>open source, interpreted, high-level, general-purpose </a:t>
            </a:r>
            <a:r>
              <a:rPr lang="en-US" dirty="0"/>
              <a:t>programming language.</a:t>
            </a:r>
          </a:p>
          <a:p>
            <a:r>
              <a:rPr lang="en-US" dirty="0"/>
              <a:t>It is </a:t>
            </a:r>
            <a:r>
              <a:rPr lang="en-US" dirty="0">
                <a:solidFill>
                  <a:srgbClr val="C62827"/>
                </a:solidFill>
              </a:rPr>
              <a:t>versatile</a:t>
            </a:r>
            <a:r>
              <a:rPr lang="en-US" dirty="0"/>
              <a:t> as a programming language because it is </a:t>
            </a:r>
            <a:r>
              <a:rPr lang="en-US" dirty="0">
                <a:solidFill>
                  <a:srgbClr val="C62827"/>
                </a:solidFill>
              </a:rPr>
              <a:t>concise</a:t>
            </a:r>
            <a:r>
              <a:rPr lang="en-US" dirty="0"/>
              <a:t> and </a:t>
            </a:r>
            <a:r>
              <a:rPr lang="en-US" dirty="0">
                <a:solidFill>
                  <a:srgbClr val="C62827"/>
                </a:solidFill>
              </a:rPr>
              <a:t>easy to read</a:t>
            </a:r>
            <a:r>
              <a:rPr lang="en-US" dirty="0"/>
              <a:t>.</a:t>
            </a:r>
          </a:p>
          <a:p>
            <a:r>
              <a:rPr lang="en-US" dirty="0"/>
              <a:t>Python's design philosophy emphasizes </a:t>
            </a:r>
            <a:r>
              <a:rPr lang="en-US" dirty="0">
                <a:solidFill>
                  <a:srgbClr val="C62827"/>
                </a:solidFill>
              </a:rPr>
              <a:t>code readability </a:t>
            </a:r>
            <a:r>
              <a:rPr lang="en-US" dirty="0"/>
              <a:t>with its notable use of significant </a:t>
            </a:r>
            <a:r>
              <a:rPr lang="en-US" dirty="0">
                <a:solidFill>
                  <a:srgbClr val="C62827"/>
                </a:solidFill>
              </a:rPr>
              <a:t>whitespace</a:t>
            </a:r>
            <a:r>
              <a:rPr lang="en-US" dirty="0"/>
              <a:t>.</a:t>
            </a:r>
          </a:p>
          <a:p>
            <a:r>
              <a:rPr lang="en-US" dirty="0"/>
              <a:t>Python is </a:t>
            </a:r>
            <a:r>
              <a:rPr lang="en-US" dirty="0">
                <a:solidFill>
                  <a:srgbClr val="C62827"/>
                </a:solidFill>
              </a:rPr>
              <a:t>dynamically typed </a:t>
            </a:r>
            <a:r>
              <a:rPr lang="en-US" dirty="0"/>
              <a:t>as well as </a:t>
            </a:r>
            <a:r>
              <a:rPr lang="en-US" dirty="0">
                <a:solidFill>
                  <a:srgbClr val="C62827"/>
                </a:solidFill>
              </a:rPr>
              <a:t>garbage-collected</a:t>
            </a:r>
            <a:r>
              <a:rPr lang="en-US" dirty="0"/>
              <a:t> language.</a:t>
            </a:r>
          </a:p>
          <a:p>
            <a:r>
              <a:rPr lang="en-US" dirty="0"/>
              <a:t>Python is the </a:t>
            </a:r>
            <a:r>
              <a:rPr lang="en-US" dirty="0">
                <a:solidFill>
                  <a:srgbClr val="C62827"/>
                </a:solidFill>
              </a:rPr>
              <a:t>leading language </a:t>
            </a:r>
            <a:r>
              <a:rPr lang="en-US" dirty="0"/>
              <a:t>and </a:t>
            </a:r>
            <a:r>
              <a:rPr lang="en-US" dirty="0">
                <a:solidFill>
                  <a:srgbClr val="C62827"/>
                </a:solidFill>
              </a:rPr>
              <a:t>ranks second </a:t>
            </a:r>
            <a:r>
              <a:rPr lang="en-US" dirty="0"/>
              <a:t>in the most in-demand programming languages. </a:t>
            </a:r>
          </a:p>
          <a:p>
            <a:r>
              <a:rPr lang="en-US" dirty="0"/>
              <a:t>Python is one of the most </a:t>
            </a:r>
            <a:r>
              <a:rPr lang="en-US" dirty="0">
                <a:solidFill>
                  <a:srgbClr val="C62827"/>
                </a:solidFill>
              </a:rPr>
              <a:t>influential</a:t>
            </a:r>
            <a:r>
              <a:rPr lang="en-US" dirty="0"/>
              <a:t> programming language and with the introduction of some new features in it's latest version, it has become just more </a:t>
            </a:r>
            <a:r>
              <a:rPr lang="en-US" dirty="0">
                <a:solidFill>
                  <a:srgbClr val="C62827"/>
                </a:solidFill>
              </a:rPr>
              <a:t>powerful</a:t>
            </a:r>
            <a:r>
              <a:rPr lang="en-US" dirty="0"/>
              <a:t>.</a:t>
            </a:r>
          </a:p>
          <a:p>
            <a:r>
              <a:rPr lang="en-US" dirty="0"/>
              <a:t>Hence, it is </a:t>
            </a:r>
            <a:r>
              <a:rPr lang="en-US" dirty="0">
                <a:solidFill>
                  <a:srgbClr val="C62827"/>
                </a:solidFill>
              </a:rPr>
              <a:t>appealing</a:t>
            </a:r>
            <a:r>
              <a:rPr lang="en-US" dirty="0"/>
              <a:t> both to new programmers, and allows experienced programmers to eagerly explore a new language.</a:t>
            </a:r>
          </a:p>
        </p:txBody>
      </p:sp>
    </p:spTree>
    <p:extLst>
      <p:ext uri="{BB962C8B-B14F-4D97-AF65-F5344CB8AC3E}">
        <p14:creationId xmlns:p14="http://schemas.microsoft.com/office/powerpoint/2010/main" val="155546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24600-E392-B72E-A378-53AFD4B28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BB00F-D3DC-9A94-A001-22F8AB9A3C65}"/>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Python Data types</a:t>
            </a:r>
          </a:p>
        </p:txBody>
      </p:sp>
      <p:sp>
        <p:nvSpPr>
          <p:cNvPr id="3" name="Text Placeholder 2">
            <a:extLst>
              <a:ext uri="{FF2B5EF4-FFF2-40B4-BE49-F238E27FC236}">
                <a16:creationId xmlns:a16="http://schemas.microsoft.com/office/drawing/2014/main" id="{6551C581-B802-654E-0EEC-5A7D255F644B}"/>
              </a:ext>
            </a:extLst>
          </p:cNvPr>
          <p:cNvSpPr>
            <a:spLocks noGrp="1"/>
          </p:cNvSpPr>
          <p:nvPr>
            <p:ph type="body" idx="1"/>
          </p:nvPr>
        </p:nvSpPr>
        <p:spPr/>
        <p:txBody>
          <a:bodyPr/>
          <a:lstStyle/>
          <a:p>
            <a:r>
              <a:rPr lang="en-US" dirty="0"/>
              <a:t>Section - 10</a:t>
            </a:r>
          </a:p>
        </p:txBody>
      </p:sp>
    </p:spTree>
    <p:extLst>
      <p:ext uri="{BB962C8B-B14F-4D97-AF65-F5344CB8AC3E}">
        <p14:creationId xmlns:p14="http://schemas.microsoft.com/office/powerpoint/2010/main" val="1720812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B0742-3E49-0CE6-707B-001836272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51D0B0-3BCA-73B3-F615-1B58EF008763}"/>
              </a:ext>
            </a:extLst>
          </p:cNvPr>
          <p:cNvSpPr>
            <a:spLocks noGrp="1"/>
          </p:cNvSpPr>
          <p:nvPr>
            <p:ph type="title"/>
          </p:nvPr>
        </p:nvSpPr>
        <p:spPr/>
        <p:txBody>
          <a:bodyPr/>
          <a:lstStyle/>
          <a:p>
            <a:r>
              <a:rPr lang="en-IN" dirty="0"/>
              <a:t>Data types</a:t>
            </a:r>
          </a:p>
        </p:txBody>
      </p:sp>
      <p:graphicFrame>
        <p:nvGraphicFramePr>
          <p:cNvPr id="6" name="Content Placeholder 4">
            <a:extLst>
              <a:ext uri="{FF2B5EF4-FFF2-40B4-BE49-F238E27FC236}">
                <a16:creationId xmlns:a16="http://schemas.microsoft.com/office/drawing/2014/main" id="{9B2184D0-F5EE-B42E-6B35-88576B9A79AC}"/>
              </a:ext>
            </a:extLst>
          </p:cNvPr>
          <p:cNvGraphicFramePr>
            <a:graphicFrameLocks/>
          </p:cNvGraphicFramePr>
          <p:nvPr>
            <p:extLst>
              <p:ext uri="{D42A27DB-BD31-4B8C-83A1-F6EECF244321}">
                <p14:modId xmlns:p14="http://schemas.microsoft.com/office/powerpoint/2010/main" val="3126618945"/>
              </p:ext>
            </p:extLst>
          </p:nvPr>
        </p:nvGraphicFramePr>
        <p:xfrm>
          <a:off x="389321" y="1155605"/>
          <a:ext cx="11413358" cy="41148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US" b="1"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Type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7" name="Content Placeholder 4">
            <a:extLst>
              <a:ext uri="{FF2B5EF4-FFF2-40B4-BE49-F238E27FC236}">
                <a16:creationId xmlns:a16="http://schemas.microsoft.com/office/drawing/2014/main" id="{B510C80F-A3C3-AB4D-78BF-3BF3822C2DC5}"/>
              </a:ext>
            </a:extLst>
          </p:cNvPr>
          <p:cNvGraphicFramePr>
            <a:graphicFrameLocks/>
          </p:cNvGraphicFramePr>
          <p:nvPr>
            <p:extLst>
              <p:ext uri="{D42A27DB-BD31-4B8C-83A1-F6EECF244321}">
                <p14:modId xmlns:p14="http://schemas.microsoft.com/office/powerpoint/2010/main" val="2352114479"/>
              </p:ext>
            </p:extLst>
          </p:nvPr>
        </p:nvGraphicFramePr>
        <p:xfrm>
          <a:off x="389321" y="1567085"/>
          <a:ext cx="11413358" cy="41148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US" sz="1900" b="0" dirty="0">
                          <a:solidFill>
                            <a:schemeClr val="tx1"/>
                          </a:solidFill>
                        </a:rPr>
                        <a:t>Integer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err="1">
                          <a:solidFill>
                            <a:schemeClr val="tx2"/>
                          </a:solidFill>
                        </a:rPr>
                        <a:t>int</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0" dirty="0">
                          <a:solidFill>
                            <a:schemeClr val="tx1"/>
                          </a:solidFill>
                        </a:rPr>
                        <a:t>Whole number such as 0,1,5,</a:t>
                      </a:r>
                      <a:r>
                        <a:rPr lang="en-US" sz="2000" b="0" baseline="0" dirty="0">
                          <a:solidFill>
                            <a:schemeClr val="tx1"/>
                          </a:solidFill>
                        </a:rPr>
                        <a:t> -5 etc..</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8" name="Content Placeholder 4">
            <a:extLst>
              <a:ext uri="{FF2B5EF4-FFF2-40B4-BE49-F238E27FC236}">
                <a16:creationId xmlns:a16="http://schemas.microsoft.com/office/drawing/2014/main" id="{A35C0699-0D93-6509-6AB8-5205BD8AC1BE}"/>
              </a:ext>
            </a:extLst>
          </p:cNvPr>
          <p:cNvGraphicFramePr>
            <a:graphicFrameLocks/>
          </p:cNvGraphicFramePr>
          <p:nvPr>
            <p:extLst>
              <p:ext uri="{D42A27DB-BD31-4B8C-83A1-F6EECF244321}">
                <p14:modId xmlns:p14="http://schemas.microsoft.com/office/powerpoint/2010/main" val="1386345817"/>
              </p:ext>
            </p:extLst>
          </p:nvPr>
        </p:nvGraphicFramePr>
        <p:xfrm>
          <a:off x="389321" y="1972563"/>
          <a:ext cx="11413358" cy="41148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US" sz="1900" b="0" dirty="0">
                          <a:solidFill>
                            <a:schemeClr val="tx1"/>
                          </a:solidFill>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2"/>
                          </a:solidFill>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0" dirty="0">
                          <a:solidFill>
                            <a:schemeClr val="tx1"/>
                          </a:solidFill>
                        </a:rPr>
                        <a:t>Numbers with decimal points such as 1.5, 7.9</a:t>
                      </a:r>
                      <a:r>
                        <a:rPr lang="en-US" sz="2000" b="0" baseline="0" dirty="0">
                          <a:solidFill>
                            <a:schemeClr val="tx1"/>
                          </a:solidFill>
                        </a:rPr>
                        <a:t>, -8.2 etc..</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9" name="Content Placeholder 4">
            <a:extLst>
              <a:ext uri="{FF2B5EF4-FFF2-40B4-BE49-F238E27FC236}">
                <a16:creationId xmlns:a16="http://schemas.microsoft.com/office/drawing/2014/main" id="{187AA3B6-4490-72D1-60FA-4B478AC6EBB0}"/>
              </a:ext>
            </a:extLst>
          </p:cNvPr>
          <p:cNvGraphicFramePr>
            <a:graphicFrameLocks/>
          </p:cNvGraphicFramePr>
          <p:nvPr>
            <p:extLst>
              <p:ext uri="{D42A27DB-BD31-4B8C-83A1-F6EECF244321}">
                <p14:modId xmlns:p14="http://schemas.microsoft.com/office/powerpoint/2010/main" val="3755496890"/>
              </p:ext>
            </p:extLst>
          </p:nvPr>
        </p:nvGraphicFramePr>
        <p:xfrm>
          <a:off x="389321" y="2782475"/>
          <a:ext cx="11413358" cy="41148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US" sz="1900" b="0" dirty="0">
                          <a:solidFill>
                            <a:schemeClr val="tx1"/>
                          </a:solidFill>
                        </a:rPr>
                        <a:t>Boolean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err="1">
                          <a:solidFill>
                            <a:schemeClr val="tx2"/>
                          </a:solidFill>
                        </a:rPr>
                        <a:t>bool</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0" dirty="0">
                          <a:solidFill>
                            <a:schemeClr val="tx1"/>
                          </a:solidFill>
                        </a:rPr>
                        <a:t>Logical</a:t>
                      </a:r>
                      <a:r>
                        <a:rPr lang="en-US" sz="2000" b="0" baseline="0" dirty="0">
                          <a:solidFill>
                            <a:schemeClr val="tx1"/>
                          </a:solidFill>
                        </a:rPr>
                        <a:t> values indicating </a:t>
                      </a:r>
                      <a:r>
                        <a:rPr lang="en-US" sz="2000" b="0" baseline="0" dirty="0">
                          <a:solidFill>
                            <a:srgbClr val="FF0000"/>
                          </a:solidFill>
                        </a:rPr>
                        <a:t>T</a:t>
                      </a:r>
                      <a:r>
                        <a:rPr lang="en-US" sz="2000" b="0" baseline="0" dirty="0">
                          <a:solidFill>
                            <a:schemeClr val="tx1"/>
                          </a:solidFill>
                        </a:rPr>
                        <a:t>rue or </a:t>
                      </a:r>
                      <a:r>
                        <a:rPr lang="en-US" sz="2000" b="0" baseline="0" dirty="0">
                          <a:solidFill>
                            <a:srgbClr val="FF0000"/>
                          </a:solidFill>
                        </a:rPr>
                        <a:t>F</a:t>
                      </a:r>
                      <a:r>
                        <a:rPr lang="en-US" sz="2000" b="0" baseline="0" dirty="0">
                          <a:solidFill>
                            <a:schemeClr val="tx1"/>
                          </a:solidFill>
                        </a:rPr>
                        <a:t>alse (T and F here are capital in python)</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10" name="Content Placeholder 4">
            <a:extLst>
              <a:ext uri="{FF2B5EF4-FFF2-40B4-BE49-F238E27FC236}">
                <a16:creationId xmlns:a16="http://schemas.microsoft.com/office/drawing/2014/main" id="{D8D4F87C-F084-4019-2EC2-E5004E76FD2A}"/>
              </a:ext>
            </a:extLst>
          </p:cNvPr>
          <p:cNvGraphicFramePr>
            <a:graphicFrameLocks/>
          </p:cNvGraphicFramePr>
          <p:nvPr>
            <p:extLst>
              <p:ext uri="{D42A27DB-BD31-4B8C-83A1-F6EECF244321}">
                <p14:modId xmlns:p14="http://schemas.microsoft.com/office/powerpoint/2010/main" val="1580708798"/>
              </p:ext>
            </p:extLst>
          </p:nvPr>
        </p:nvGraphicFramePr>
        <p:xfrm>
          <a:off x="389321" y="2370995"/>
          <a:ext cx="11413358" cy="41148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US" sz="1900" b="0" dirty="0">
                          <a:solidFill>
                            <a:schemeClr val="tx1"/>
                          </a:solidFill>
                        </a:rPr>
                        <a:t>String</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err="1">
                          <a:solidFill>
                            <a:schemeClr val="tx2"/>
                          </a:solidFill>
                        </a:rPr>
                        <a:t>str</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0" dirty="0">
                          <a:solidFill>
                            <a:schemeClr val="tx1"/>
                          </a:solidFill>
                        </a:rPr>
                        <a:t>Sequence of character (Ordered) such as “darshan”, ‘college’, “</a:t>
                      </a:r>
                      <a:r>
                        <a:rPr lang="en-IN" sz="2000" b="0" dirty="0">
                          <a:solidFill>
                            <a:schemeClr val="tx1"/>
                          </a:solidFill>
                        </a:rPr>
                        <a:t>Rajkot</a:t>
                      </a:r>
                      <a:r>
                        <a:rPr lang="en-US" sz="2000" b="0" dirty="0">
                          <a:solidFill>
                            <a:schemeClr val="tx1"/>
                          </a:solidFill>
                        </a:rPr>
                        <a:t>” etc..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0376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39C67-2D82-1474-63EE-BFAD479C71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0CDB6-E8C4-CA51-9185-FB7AFA200329}"/>
              </a:ext>
            </a:extLst>
          </p:cNvPr>
          <p:cNvSpPr>
            <a:spLocks noGrp="1"/>
          </p:cNvSpPr>
          <p:nvPr>
            <p:ph type="title"/>
          </p:nvPr>
        </p:nvSpPr>
        <p:spPr/>
        <p:txBody>
          <a:bodyPr/>
          <a:lstStyle/>
          <a:p>
            <a:r>
              <a:rPr lang="en-IN" dirty="0"/>
              <a:t>Data </a:t>
            </a:r>
            <a:r>
              <a:rPr lang="en-US" sz="3200" dirty="0"/>
              <a:t>Structures</a:t>
            </a:r>
            <a:endParaRPr lang="en-IN" dirty="0"/>
          </a:p>
        </p:txBody>
      </p:sp>
      <p:graphicFrame>
        <p:nvGraphicFramePr>
          <p:cNvPr id="3" name="Content Placeholder 4">
            <a:extLst>
              <a:ext uri="{FF2B5EF4-FFF2-40B4-BE49-F238E27FC236}">
                <a16:creationId xmlns:a16="http://schemas.microsoft.com/office/drawing/2014/main" id="{DF98C8A7-03F0-6FFE-CCB3-9416A413F3C9}"/>
              </a:ext>
            </a:extLst>
          </p:cNvPr>
          <p:cNvGraphicFramePr>
            <a:graphicFrameLocks/>
          </p:cNvGraphicFramePr>
          <p:nvPr>
            <p:extLst>
              <p:ext uri="{D42A27DB-BD31-4B8C-83A1-F6EECF244321}">
                <p14:modId xmlns:p14="http://schemas.microsoft.com/office/powerpoint/2010/main" val="2073802151"/>
              </p:ext>
            </p:extLst>
          </p:nvPr>
        </p:nvGraphicFramePr>
        <p:xfrm>
          <a:off x="389321" y="1491105"/>
          <a:ext cx="11413358" cy="70104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US" sz="1900" b="0" dirty="0">
                          <a:solidFill>
                            <a:schemeClr val="tx1"/>
                          </a:solidFill>
                        </a:rPr>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2"/>
                          </a:solidFill>
                        </a:rPr>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Ordered</a:t>
                      </a:r>
                      <a:r>
                        <a:rPr lang="en-US" sz="2000" dirty="0">
                          <a:solidFill>
                            <a:schemeClr val="tx1"/>
                          </a:solidFill>
                        </a:rPr>
                        <a:t> Sequence</a:t>
                      </a:r>
                      <a:r>
                        <a:rPr lang="en-US" sz="2000" baseline="0" dirty="0">
                          <a:solidFill>
                            <a:schemeClr val="tx1"/>
                          </a:solidFill>
                        </a:rPr>
                        <a:t> of objects, </a:t>
                      </a:r>
                      <a:r>
                        <a:rPr lang="en-US" sz="2000" b="0" baseline="0" dirty="0">
                          <a:solidFill>
                            <a:schemeClr val="tx1"/>
                          </a:solidFill>
                        </a:rPr>
                        <a:t>will be represented with </a:t>
                      </a:r>
                      <a:r>
                        <a:rPr lang="en-US" sz="2000" b="1" baseline="0" dirty="0">
                          <a:solidFill>
                            <a:schemeClr val="tx1"/>
                          </a:solidFill>
                        </a:rPr>
                        <a:t>square</a:t>
                      </a:r>
                      <a:r>
                        <a:rPr lang="en-US" sz="2000" baseline="0" dirty="0">
                          <a:solidFill>
                            <a:schemeClr val="tx1"/>
                          </a:solidFill>
                        </a:rPr>
                        <a:t> </a:t>
                      </a:r>
                      <a:r>
                        <a:rPr lang="en-US" sz="2000" b="0" baseline="0" dirty="0">
                          <a:solidFill>
                            <a:schemeClr val="tx1"/>
                          </a:solidFill>
                        </a:rPr>
                        <a:t>brackets</a:t>
                      </a:r>
                      <a:r>
                        <a:rPr lang="en-US" sz="2000" baseline="0" dirty="0">
                          <a:solidFill>
                            <a:schemeClr val="tx1"/>
                          </a:solidFill>
                        </a:rPr>
                        <a:t> </a:t>
                      </a:r>
                      <a:r>
                        <a:rPr lang="en-US" sz="2000" b="1" baseline="0" dirty="0">
                          <a:solidFill>
                            <a:srgbClr val="FF0000"/>
                          </a:solidFill>
                        </a:rPr>
                        <a:t>[ ]</a:t>
                      </a:r>
                    </a:p>
                    <a:p>
                      <a:pPr algn="l"/>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4" name="Content Placeholder 4">
            <a:extLst>
              <a:ext uri="{FF2B5EF4-FFF2-40B4-BE49-F238E27FC236}">
                <a16:creationId xmlns:a16="http://schemas.microsoft.com/office/drawing/2014/main" id="{63496E50-55D0-F188-49CE-BCB755328659}"/>
              </a:ext>
            </a:extLst>
          </p:cNvPr>
          <p:cNvGraphicFramePr>
            <a:graphicFrameLocks/>
          </p:cNvGraphicFramePr>
          <p:nvPr>
            <p:extLst>
              <p:ext uri="{D42A27DB-BD31-4B8C-83A1-F6EECF244321}">
                <p14:modId xmlns:p14="http://schemas.microsoft.com/office/powerpoint/2010/main" val="1446490464"/>
              </p:ext>
            </p:extLst>
          </p:nvPr>
        </p:nvGraphicFramePr>
        <p:xfrm>
          <a:off x="389321" y="1092175"/>
          <a:ext cx="11413358" cy="41148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US" b="1"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Type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5" name="Content Placeholder 4">
            <a:extLst>
              <a:ext uri="{FF2B5EF4-FFF2-40B4-BE49-F238E27FC236}">
                <a16:creationId xmlns:a16="http://schemas.microsoft.com/office/drawing/2014/main" id="{5B3C9E33-4D91-1995-8D5C-BFEC9A518E4A}"/>
              </a:ext>
            </a:extLst>
          </p:cNvPr>
          <p:cNvGraphicFramePr>
            <a:graphicFrameLocks/>
          </p:cNvGraphicFramePr>
          <p:nvPr>
            <p:extLst>
              <p:ext uri="{D42A27DB-BD31-4B8C-83A1-F6EECF244321}">
                <p14:modId xmlns:p14="http://schemas.microsoft.com/office/powerpoint/2010/main" val="3963928136"/>
              </p:ext>
            </p:extLst>
          </p:nvPr>
        </p:nvGraphicFramePr>
        <p:xfrm>
          <a:off x="389321" y="2189603"/>
          <a:ext cx="11413358" cy="70104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IN" sz="1900" b="0" dirty="0" err="1">
                          <a:solidFill>
                            <a:schemeClr val="tx1"/>
                          </a:solidFill>
                        </a:rPr>
                        <a:t>Tuple</a:t>
                      </a:r>
                      <a:endParaRPr lang="en-IN" sz="19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2"/>
                          </a:solidFill>
                        </a:rPr>
                        <a:t>tup</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Ordered</a:t>
                      </a:r>
                      <a:r>
                        <a:rPr lang="en-IN" sz="2000" baseline="0" dirty="0">
                          <a:solidFill>
                            <a:schemeClr val="tx1"/>
                          </a:solidFill>
                        </a:rPr>
                        <a:t> </a:t>
                      </a:r>
                      <a:r>
                        <a:rPr lang="en-IN" sz="2000" b="1" baseline="0" dirty="0">
                          <a:solidFill>
                            <a:schemeClr val="tx1"/>
                          </a:solidFill>
                        </a:rPr>
                        <a:t>immutable</a:t>
                      </a:r>
                      <a:r>
                        <a:rPr lang="en-IN" sz="2000" baseline="0" dirty="0">
                          <a:solidFill>
                            <a:schemeClr val="tx1"/>
                          </a:solidFill>
                        </a:rPr>
                        <a:t> sequence of objects, will be represented with </a:t>
                      </a:r>
                      <a:r>
                        <a:rPr lang="en-IN" sz="2000" b="1" baseline="0" dirty="0">
                          <a:solidFill>
                            <a:schemeClr val="tx1"/>
                          </a:solidFill>
                        </a:rPr>
                        <a:t>round</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Content Placeholder 4">
            <a:extLst>
              <a:ext uri="{FF2B5EF4-FFF2-40B4-BE49-F238E27FC236}">
                <a16:creationId xmlns:a16="http://schemas.microsoft.com/office/drawing/2014/main" id="{5D10B491-C70D-AD40-D317-E932466E5462}"/>
              </a:ext>
            </a:extLst>
          </p:cNvPr>
          <p:cNvGraphicFramePr>
            <a:graphicFrameLocks/>
          </p:cNvGraphicFramePr>
          <p:nvPr>
            <p:extLst>
              <p:ext uri="{D42A27DB-BD31-4B8C-83A1-F6EECF244321}">
                <p14:modId xmlns:p14="http://schemas.microsoft.com/office/powerpoint/2010/main" val="3981637763"/>
              </p:ext>
            </p:extLst>
          </p:nvPr>
        </p:nvGraphicFramePr>
        <p:xfrm>
          <a:off x="389321" y="2887058"/>
          <a:ext cx="11413358" cy="70104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US" sz="1900" b="0" dirty="0">
                          <a:solidFill>
                            <a:schemeClr val="tx1"/>
                          </a:solidFill>
                        </a:rPr>
                        <a:t>Dictionary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err="1">
                          <a:solidFill>
                            <a:schemeClr val="tx2"/>
                          </a:solidFill>
                        </a:rPr>
                        <a:t>dict</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Unordered</a:t>
                      </a:r>
                      <a:r>
                        <a:rPr lang="en-US" sz="2000" dirty="0">
                          <a:solidFill>
                            <a:schemeClr val="tx1"/>
                          </a:solidFill>
                        </a:rPr>
                        <a:t> </a:t>
                      </a:r>
                      <a:r>
                        <a:rPr lang="en-US" sz="2000" b="1" dirty="0">
                          <a:solidFill>
                            <a:schemeClr val="tx1"/>
                          </a:solidFill>
                        </a:rPr>
                        <a:t>key </a:t>
                      </a:r>
                      <a:r>
                        <a:rPr lang="en-US" sz="2000" b="1" dirty="0">
                          <a:solidFill>
                            <a:srgbClr val="FF0000"/>
                          </a:solidFill>
                        </a:rPr>
                        <a:t>:</a:t>
                      </a:r>
                      <a:r>
                        <a:rPr lang="en-US" sz="2000" b="1" dirty="0">
                          <a:solidFill>
                            <a:schemeClr val="tx1"/>
                          </a:solidFill>
                        </a:rPr>
                        <a:t> value</a:t>
                      </a:r>
                      <a:r>
                        <a:rPr lang="en-US" sz="2000" baseline="0" dirty="0">
                          <a:solidFill>
                            <a:schemeClr val="tx1"/>
                          </a:solidFill>
                        </a:rPr>
                        <a:t> pair of objects , will be represented with </a:t>
                      </a:r>
                      <a:r>
                        <a:rPr lang="en-US" sz="2000" b="1" baseline="0" dirty="0">
                          <a:solidFill>
                            <a:schemeClr val="tx1"/>
                          </a:solidFill>
                        </a:rPr>
                        <a:t>curly</a:t>
                      </a:r>
                      <a:r>
                        <a:rPr lang="en-US" sz="2000" baseline="0" dirty="0">
                          <a:solidFill>
                            <a:schemeClr val="tx1"/>
                          </a:solidFill>
                        </a:rPr>
                        <a:t> brackets </a:t>
                      </a:r>
                      <a:r>
                        <a:rPr lang="en-US"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“college”: “</a:t>
                      </a:r>
                      <a:r>
                        <a:rPr lang="en-IN" sz="2000" b="0" baseline="0" dirty="0" err="1">
                          <a:solidFill>
                            <a:schemeClr val="tx1"/>
                          </a:solidFill>
                        </a:rPr>
                        <a:t>darshan</a:t>
                      </a:r>
                      <a:r>
                        <a:rPr lang="en-IN" sz="2000" b="0" baseline="0" dirty="0">
                          <a:solidFill>
                            <a:schemeClr val="tx1"/>
                          </a:solidFill>
                        </a:rPr>
                        <a:t>”,  “code”: “054”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2" name="Content Placeholder 4">
            <a:extLst>
              <a:ext uri="{FF2B5EF4-FFF2-40B4-BE49-F238E27FC236}">
                <a16:creationId xmlns:a16="http://schemas.microsoft.com/office/drawing/2014/main" id="{0C749A5B-D55F-7F5A-1AD4-263DB4CFF7F6}"/>
              </a:ext>
            </a:extLst>
          </p:cNvPr>
          <p:cNvGraphicFramePr>
            <a:graphicFrameLocks/>
          </p:cNvGraphicFramePr>
          <p:nvPr>
            <p:extLst>
              <p:ext uri="{D42A27DB-BD31-4B8C-83A1-F6EECF244321}">
                <p14:modId xmlns:p14="http://schemas.microsoft.com/office/powerpoint/2010/main" val="448596739"/>
              </p:ext>
            </p:extLst>
          </p:nvPr>
        </p:nvGraphicFramePr>
        <p:xfrm>
          <a:off x="389321" y="3584363"/>
          <a:ext cx="11413358" cy="70104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8948790">
                  <a:extLst>
                    <a:ext uri="{9D8B030D-6E8A-4147-A177-3AD203B41FA5}">
                      <a16:colId xmlns:a16="http://schemas.microsoft.com/office/drawing/2014/main" val="20002"/>
                    </a:ext>
                  </a:extLst>
                </a:gridCol>
              </a:tblGrid>
              <a:tr h="411480">
                <a:tc>
                  <a:txBody>
                    <a:bodyPr/>
                    <a:lstStyle/>
                    <a:p>
                      <a:r>
                        <a:rPr lang="en-IN" sz="1900" b="0" dirty="0">
                          <a:solidFill>
                            <a:schemeClr val="tx1"/>
                          </a:solidFill>
                        </a:rPr>
                        <a:t>Set</a:t>
                      </a:r>
                      <a:endParaRPr lang="en-US" sz="19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2"/>
                          </a:solidFill>
                        </a:rPr>
                        <a:t>set</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Unordered</a:t>
                      </a:r>
                      <a:r>
                        <a:rPr lang="en-IN" sz="2000" baseline="0" dirty="0">
                          <a:solidFill>
                            <a:schemeClr val="tx1"/>
                          </a:solidFill>
                        </a:rPr>
                        <a:t> collection of </a:t>
                      </a:r>
                      <a:r>
                        <a:rPr lang="en-IN" sz="2000" b="1" baseline="0" dirty="0">
                          <a:solidFill>
                            <a:schemeClr val="tx1"/>
                          </a:solidFill>
                        </a:rPr>
                        <a:t>unique</a:t>
                      </a:r>
                      <a:r>
                        <a:rPr lang="en-IN" sz="2000" baseline="0" dirty="0">
                          <a:solidFill>
                            <a:schemeClr val="tx1"/>
                          </a:solidFill>
                        </a:rPr>
                        <a:t> objects, will be represented with the </a:t>
                      </a:r>
                      <a:r>
                        <a:rPr lang="en-IN" sz="2000" b="1" baseline="0" dirty="0">
                          <a:solidFill>
                            <a:schemeClr val="tx1"/>
                          </a:solidFill>
                        </a:rPr>
                        <a:t>curly</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954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189B3-2D6C-8F21-B489-2A45D1425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E5153-1681-EA4E-6EF4-B186CBD4DB6B}"/>
              </a:ext>
            </a:extLst>
          </p:cNvPr>
          <p:cNvSpPr>
            <a:spLocks noGrp="1"/>
          </p:cNvSpPr>
          <p:nvPr>
            <p:ph type="title"/>
          </p:nvPr>
        </p:nvSpPr>
        <p:spPr/>
        <p:txBody>
          <a:bodyPr>
            <a:normAutofit/>
          </a:bodyPr>
          <a:lstStyle/>
          <a:p>
            <a:r>
              <a:rPr lang="en-IN" sz="3600" dirty="0"/>
              <a:t>Character Set</a:t>
            </a:r>
            <a:endParaRPr lang="en-US" sz="3600" dirty="0"/>
          </a:p>
        </p:txBody>
      </p:sp>
      <p:sp>
        <p:nvSpPr>
          <p:cNvPr id="3" name="Content Placeholder 2">
            <a:extLst>
              <a:ext uri="{FF2B5EF4-FFF2-40B4-BE49-F238E27FC236}">
                <a16:creationId xmlns:a16="http://schemas.microsoft.com/office/drawing/2014/main" id="{22AD1C61-A42F-9C8B-BDC5-D0D129D32AAD}"/>
              </a:ext>
            </a:extLst>
          </p:cNvPr>
          <p:cNvSpPr>
            <a:spLocks noGrp="1"/>
          </p:cNvSpPr>
          <p:nvPr>
            <p:ph idx="1"/>
          </p:nvPr>
        </p:nvSpPr>
        <p:spPr>
          <a:xfrm>
            <a:off x="131179" y="853234"/>
            <a:ext cx="11929641" cy="5590565"/>
          </a:xfrm>
        </p:spPr>
        <p:txBody>
          <a:bodyPr/>
          <a:lstStyle/>
          <a:p>
            <a:r>
              <a:rPr lang="en-US" dirty="0"/>
              <a:t>It is the set of valid characters that python understands. </a:t>
            </a:r>
          </a:p>
          <a:p>
            <a:r>
              <a:rPr lang="en-US" dirty="0"/>
              <a:t>Python uses the Unicode character set.</a:t>
            </a:r>
          </a:p>
          <a:p>
            <a:r>
              <a:rPr lang="en-US" dirty="0"/>
              <a:t>It includes numbers from numbers like</a:t>
            </a:r>
          </a:p>
          <a:p>
            <a:pPr lvl="1"/>
            <a:r>
              <a:rPr lang="en-US" sz="2200" dirty="0"/>
              <a:t>Digits: 0-9,</a:t>
            </a:r>
          </a:p>
          <a:p>
            <a:pPr lvl="1"/>
            <a:r>
              <a:rPr lang="en-US" sz="2200" dirty="0"/>
              <a:t>Letters: a-z, A-Z</a:t>
            </a:r>
          </a:p>
          <a:p>
            <a:pPr lvl="1"/>
            <a:r>
              <a:rPr lang="en-US" sz="2200" dirty="0"/>
              <a:t>Operators: +,-,/,*,//,**</a:t>
            </a:r>
          </a:p>
          <a:p>
            <a:pPr lvl="1"/>
            <a:r>
              <a:rPr lang="en-US" sz="2200" dirty="0"/>
              <a:t>Punctuators like : (colon), (), {}, []</a:t>
            </a:r>
          </a:p>
          <a:p>
            <a:pPr lvl="1"/>
            <a:r>
              <a:rPr lang="en-US" sz="2200" dirty="0"/>
              <a:t>Whitespaces like space, tabs, etc.</a:t>
            </a:r>
          </a:p>
        </p:txBody>
      </p:sp>
    </p:spTree>
    <p:extLst>
      <p:ext uri="{BB962C8B-B14F-4D97-AF65-F5344CB8AC3E}">
        <p14:creationId xmlns:p14="http://schemas.microsoft.com/office/powerpoint/2010/main" val="152833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52A2D-5FCE-6E33-9A50-8AF8AD7B47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15282-1E09-DA99-0405-0177DBC6451D}"/>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Tokens</a:t>
            </a:r>
          </a:p>
        </p:txBody>
      </p:sp>
      <p:sp>
        <p:nvSpPr>
          <p:cNvPr id="3" name="Text Placeholder 2">
            <a:extLst>
              <a:ext uri="{FF2B5EF4-FFF2-40B4-BE49-F238E27FC236}">
                <a16:creationId xmlns:a16="http://schemas.microsoft.com/office/drawing/2014/main" id="{5675F07D-1FBD-8479-13FD-2C7B248229E3}"/>
              </a:ext>
            </a:extLst>
          </p:cNvPr>
          <p:cNvSpPr>
            <a:spLocks noGrp="1"/>
          </p:cNvSpPr>
          <p:nvPr>
            <p:ph type="body" idx="1"/>
          </p:nvPr>
        </p:nvSpPr>
        <p:spPr/>
        <p:txBody>
          <a:bodyPr/>
          <a:lstStyle/>
          <a:p>
            <a:r>
              <a:rPr lang="en-US" dirty="0"/>
              <a:t>Section - 11</a:t>
            </a:r>
          </a:p>
        </p:txBody>
      </p:sp>
    </p:spTree>
    <p:extLst>
      <p:ext uri="{BB962C8B-B14F-4D97-AF65-F5344CB8AC3E}">
        <p14:creationId xmlns:p14="http://schemas.microsoft.com/office/powerpoint/2010/main" val="801133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5A7F1-7BDC-5ED3-80E6-6DC430E7B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8F3BF-DEFB-F4C6-0F8B-70AE4115FA09}"/>
              </a:ext>
            </a:extLst>
          </p:cNvPr>
          <p:cNvSpPr>
            <a:spLocks noGrp="1"/>
          </p:cNvSpPr>
          <p:nvPr>
            <p:ph type="title"/>
          </p:nvPr>
        </p:nvSpPr>
        <p:spPr/>
        <p:txBody>
          <a:bodyPr>
            <a:normAutofit/>
          </a:bodyPr>
          <a:lstStyle/>
          <a:p>
            <a:r>
              <a:rPr lang="en-IN" sz="3600" dirty="0"/>
              <a:t>Tokens</a:t>
            </a:r>
            <a:endParaRPr lang="en-US" sz="3600" dirty="0"/>
          </a:p>
        </p:txBody>
      </p:sp>
      <p:sp>
        <p:nvSpPr>
          <p:cNvPr id="3" name="Content Placeholder 2">
            <a:extLst>
              <a:ext uri="{FF2B5EF4-FFF2-40B4-BE49-F238E27FC236}">
                <a16:creationId xmlns:a16="http://schemas.microsoft.com/office/drawing/2014/main" id="{161D75FE-CABC-D4D7-8185-C307FA0B43A1}"/>
              </a:ext>
            </a:extLst>
          </p:cNvPr>
          <p:cNvSpPr>
            <a:spLocks noGrp="1"/>
          </p:cNvSpPr>
          <p:nvPr>
            <p:ph idx="1"/>
          </p:nvPr>
        </p:nvSpPr>
        <p:spPr>
          <a:xfrm>
            <a:off x="131179" y="853234"/>
            <a:ext cx="11929641" cy="5590565"/>
          </a:xfrm>
        </p:spPr>
        <p:txBody>
          <a:bodyPr/>
          <a:lstStyle/>
          <a:p>
            <a:r>
              <a:rPr lang="en-US" dirty="0"/>
              <a:t>Tokens are building blocks of a programming language. </a:t>
            </a:r>
          </a:p>
          <a:p>
            <a:r>
              <a:rPr lang="en-US" dirty="0"/>
              <a:t>They are the smallest individual unit of a program. </a:t>
            </a:r>
          </a:p>
          <a:p>
            <a:r>
              <a:rPr lang="en-US" dirty="0"/>
              <a:t>The five types of tokens supported in Python are as follows:</a:t>
            </a:r>
          </a:p>
          <a:p>
            <a:pPr marL="457200" lvl="1" indent="0">
              <a:buNone/>
            </a:pPr>
            <a:endParaRPr lang="en-US" sz="2200" dirty="0"/>
          </a:p>
        </p:txBody>
      </p:sp>
      <p:graphicFrame>
        <p:nvGraphicFramePr>
          <p:cNvPr id="4" name="Diagram 3">
            <a:extLst>
              <a:ext uri="{FF2B5EF4-FFF2-40B4-BE49-F238E27FC236}">
                <a16:creationId xmlns:a16="http://schemas.microsoft.com/office/drawing/2014/main" id="{0BED1ECF-8E54-7A1E-6C1E-1185158BB667}"/>
              </a:ext>
            </a:extLst>
          </p:cNvPr>
          <p:cNvGraphicFramePr/>
          <p:nvPr>
            <p:extLst>
              <p:ext uri="{D42A27DB-BD31-4B8C-83A1-F6EECF244321}">
                <p14:modId xmlns:p14="http://schemas.microsoft.com/office/powerpoint/2010/main" val="3277614023"/>
              </p:ext>
            </p:extLst>
          </p:nvPr>
        </p:nvGraphicFramePr>
        <p:xfrm>
          <a:off x="860610" y="1900398"/>
          <a:ext cx="10470778" cy="3496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762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C8CFB-6CDB-B1D9-458C-664D7ABED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9CF9E5-FBAC-CF77-CC13-84F01F724B35}"/>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Variables</a:t>
            </a:r>
          </a:p>
        </p:txBody>
      </p:sp>
      <p:sp>
        <p:nvSpPr>
          <p:cNvPr id="3" name="Text Placeholder 2">
            <a:extLst>
              <a:ext uri="{FF2B5EF4-FFF2-40B4-BE49-F238E27FC236}">
                <a16:creationId xmlns:a16="http://schemas.microsoft.com/office/drawing/2014/main" id="{62CB4788-ABC4-1B98-39D7-790E40F2D0B1}"/>
              </a:ext>
            </a:extLst>
          </p:cNvPr>
          <p:cNvSpPr>
            <a:spLocks noGrp="1"/>
          </p:cNvSpPr>
          <p:nvPr>
            <p:ph type="body" idx="1"/>
          </p:nvPr>
        </p:nvSpPr>
        <p:spPr/>
        <p:txBody>
          <a:bodyPr/>
          <a:lstStyle/>
          <a:p>
            <a:r>
              <a:rPr lang="en-US" dirty="0"/>
              <a:t>Section - 12</a:t>
            </a:r>
          </a:p>
        </p:txBody>
      </p:sp>
    </p:spTree>
    <p:extLst>
      <p:ext uri="{BB962C8B-B14F-4D97-AF65-F5344CB8AC3E}">
        <p14:creationId xmlns:p14="http://schemas.microsoft.com/office/powerpoint/2010/main" val="692584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4431B-0883-1E79-F18F-E5C6040BD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104D27-F34F-F47E-78AC-9BAC52E7FE92}"/>
              </a:ext>
            </a:extLst>
          </p:cNvPr>
          <p:cNvSpPr>
            <a:spLocks noGrp="1"/>
          </p:cNvSpPr>
          <p:nvPr>
            <p:ph type="title"/>
          </p:nvPr>
        </p:nvSpPr>
        <p:spPr/>
        <p:txBody>
          <a:bodyPr>
            <a:normAutofit/>
          </a:bodyPr>
          <a:lstStyle/>
          <a:p>
            <a:r>
              <a:rPr lang="en-IN" sz="3600" dirty="0"/>
              <a:t>Variables in Python</a:t>
            </a:r>
            <a:endParaRPr lang="en-US" sz="3600" dirty="0"/>
          </a:p>
        </p:txBody>
      </p:sp>
      <p:sp>
        <p:nvSpPr>
          <p:cNvPr id="3" name="Content Placeholder 2">
            <a:extLst>
              <a:ext uri="{FF2B5EF4-FFF2-40B4-BE49-F238E27FC236}">
                <a16:creationId xmlns:a16="http://schemas.microsoft.com/office/drawing/2014/main" id="{ED398C37-DC4C-03EA-B4B3-B869D13E29C8}"/>
              </a:ext>
            </a:extLst>
          </p:cNvPr>
          <p:cNvSpPr>
            <a:spLocks noGrp="1"/>
          </p:cNvSpPr>
          <p:nvPr>
            <p:ph idx="1"/>
          </p:nvPr>
        </p:nvSpPr>
        <p:spPr>
          <a:xfrm>
            <a:off x="131179" y="806581"/>
            <a:ext cx="11929641" cy="5590565"/>
          </a:xfrm>
        </p:spPr>
        <p:txBody>
          <a:bodyPr/>
          <a:lstStyle/>
          <a:p>
            <a:r>
              <a:rPr lang="en-US" dirty="0"/>
              <a:t>A Python variable is a </a:t>
            </a:r>
            <a:r>
              <a:rPr lang="en-US" dirty="0">
                <a:solidFill>
                  <a:srgbClr val="C00000"/>
                </a:solidFill>
              </a:rPr>
              <a:t>reserved memory location </a:t>
            </a:r>
            <a:r>
              <a:rPr lang="en-US" dirty="0"/>
              <a:t>to store values.</a:t>
            </a:r>
          </a:p>
          <a:p>
            <a:r>
              <a:rPr lang="en-US" dirty="0"/>
              <a:t>Unlike other programming languages, Python has </a:t>
            </a:r>
            <a:r>
              <a:rPr lang="en-US" dirty="0">
                <a:solidFill>
                  <a:srgbClr val="C00000"/>
                </a:solidFill>
              </a:rPr>
              <a:t>no command </a:t>
            </a:r>
            <a:r>
              <a:rPr lang="en-US" dirty="0"/>
              <a:t>for declaring a variable.</a:t>
            </a:r>
          </a:p>
          <a:p>
            <a:r>
              <a:rPr lang="en-US" dirty="0"/>
              <a:t>A variable is created the moment you </a:t>
            </a:r>
            <a:r>
              <a:rPr lang="en-US" dirty="0">
                <a:solidFill>
                  <a:srgbClr val="C00000"/>
                </a:solidFill>
              </a:rPr>
              <a:t>first assign </a:t>
            </a:r>
            <a:r>
              <a:rPr lang="en-US" dirty="0"/>
              <a:t>a value to it.</a:t>
            </a:r>
          </a:p>
          <a:p>
            <a:r>
              <a:rPr lang="en-IN" dirty="0"/>
              <a:t>Python uses Dynamic Typing so,</a:t>
            </a:r>
            <a:endParaRPr lang="en-US" dirty="0"/>
          </a:p>
          <a:p>
            <a:pPr lvl="1"/>
            <a:r>
              <a:rPr lang="en-IN" sz="2200" dirty="0"/>
              <a:t>We need </a:t>
            </a:r>
            <a:r>
              <a:rPr lang="en-IN" sz="2200" dirty="0">
                <a:solidFill>
                  <a:srgbClr val="C00000"/>
                </a:solidFill>
              </a:rPr>
              <a:t>not specify the data types </a:t>
            </a:r>
            <a:r>
              <a:rPr lang="en-IN" sz="2200" dirty="0"/>
              <a:t>to the variable as it will internally assign the data type to the variable according to the </a:t>
            </a:r>
            <a:r>
              <a:rPr lang="en-IN" sz="2200" dirty="0">
                <a:solidFill>
                  <a:srgbClr val="C00000"/>
                </a:solidFill>
              </a:rPr>
              <a:t>value assigned</a:t>
            </a:r>
            <a:r>
              <a:rPr lang="en-IN" sz="2200" dirty="0"/>
              <a:t>.</a:t>
            </a:r>
          </a:p>
          <a:p>
            <a:pPr lvl="1"/>
            <a:r>
              <a:rPr lang="en-IN" sz="2200" dirty="0"/>
              <a:t>we can also </a:t>
            </a:r>
            <a:r>
              <a:rPr lang="en-IN" sz="2200" dirty="0">
                <a:solidFill>
                  <a:srgbClr val="C00000"/>
                </a:solidFill>
              </a:rPr>
              <a:t>reassign the different data type to the same variable</a:t>
            </a:r>
            <a:r>
              <a:rPr lang="en-IN" sz="2200" dirty="0"/>
              <a:t>, variable data type will change to new data type automatically.</a:t>
            </a:r>
          </a:p>
          <a:p>
            <a:pPr lvl="1"/>
            <a:r>
              <a:rPr lang="en-IN" sz="2200" dirty="0"/>
              <a:t>We can check the current data type of the variable with </a:t>
            </a:r>
            <a:r>
              <a:rPr lang="en-IN" sz="2200" dirty="0">
                <a:solidFill>
                  <a:srgbClr val="C00000"/>
                </a:solidFill>
              </a:rPr>
              <a:t>type(</a:t>
            </a:r>
            <a:r>
              <a:rPr lang="en-IN" sz="2200" dirty="0" err="1">
                <a:solidFill>
                  <a:srgbClr val="C00000"/>
                </a:solidFill>
              </a:rPr>
              <a:t>variablename</a:t>
            </a:r>
            <a:r>
              <a:rPr lang="en-IN" sz="2200" dirty="0">
                <a:solidFill>
                  <a:srgbClr val="C00000"/>
                </a:solidFill>
              </a:rPr>
              <a:t>) </a:t>
            </a:r>
            <a:r>
              <a:rPr lang="en-IN" sz="2200" dirty="0"/>
              <a:t>in-built function.</a:t>
            </a:r>
          </a:p>
          <a:p>
            <a:r>
              <a:rPr lang="en-IN" dirty="0"/>
              <a:t>Rules for variable name</a:t>
            </a:r>
          </a:p>
          <a:p>
            <a:pPr lvl="1"/>
            <a:r>
              <a:rPr lang="en-IN" sz="2200" dirty="0"/>
              <a:t>Name can not start with digit</a:t>
            </a:r>
          </a:p>
          <a:p>
            <a:pPr lvl="1"/>
            <a:r>
              <a:rPr lang="en-IN" sz="2200" dirty="0"/>
              <a:t>Space not allowed</a:t>
            </a:r>
          </a:p>
          <a:p>
            <a:pPr lvl="1"/>
            <a:r>
              <a:rPr lang="en-IN" sz="2200" dirty="0"/>
              <a:t>Can not contain special character</a:t>
            </a:r>
          </a:p>
          <a:p>
            <a:pPr lvl="1"/>
            <a:r>
              <a:rPr lang="en-IN" sz="2200" dirty="0"/>
              <a:t>Python keywords are not allowed</a:t>
            </a:r>
          </a:p>
          <a:p>
            <a:pPr lvl="1"/>
            <a:r>
              <a:rPr lang="en-IN" sz="2200" dirty="0">
                <a:solidFill>
                  <a:srgbClr val="C00000"/>
                </a:solidFill>
              </a:rPr>
              <a:t>Should</a:t>
            </a:r>
            <a:r>
              <a:rPr lang="en-IN" sz="2200" dirty="0"/>
              <a:t> be in lower case (not compulsory)</a:t>
            </a:r>
            <a:endParaRPr lang="en-US" sz="2200" dirty="0"/>
          </a:p>
          <a:p>
            <a:pPr marL="457200" lvl="1" indent="0">
              <a:buNone/>
            </a:pPr>
            <a:endParaRPr lang="en-US" sz="2200" dirty="0"/>
          </a:p>
        </p:txBody>
      </p:sp>
    </p:spTree>
    <p:extLst>
      <p:ext uri="{BB962C8B-B14F-4D97-AF65-F5344CB8AC3E}">
        <p14:creationId xmlns:p14="http://schemas.microsoft.com/office/powerpoint/2010/main" val="22707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32192-22B7-2445-6042-76EB86BE5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1B6BF-854C-9547-4329-5432C3997450}"/>
              </a:ext>
            </a:extLst>
          </p:cNvPr>
          <p:cNvSpPr>
            <a:spLocks noGrp="1"/>
          </p:cNvSpPr>
          <p:nvPr>
            <p:ph type="title"/>
          </p:nvPr>
        </p:nvSpPr>
        <p:spPr/>
        <p:txBody>
          <a:bodyPr>
            <a:normAutofit/>
          </a:bodyPr>
          <a:lstStyle/>
          <a:p>
            <a:r>
              <a:rPr lang="en-IN" sz="3600" dirty="0"/>
              <a:t>Example of Python variable</a:t>
            </a:r>
            <a:endParaRPr lang="en-US" sz="3600" dirty="0"/>
          </a:p>
        </p:txBody>
      </p:sp>
      <p:sp>
        <p:nvSpPr>
          <p:cNvPr id="4" name="Rectangle 3">
            <a:extLst>
              <a:ext uri="{FF2B5EF4-FFF2-40B4-BE49-F238E27FC236}">
                <a16:creationId xmlns:a16="http://schemas.microsoft.com/office/drawing/2014/main" id="{AB76330F-8220-4319-DD10-33665F047313}"/>
              </a:ext>
            </a:extLst>
          </p:cNvPr>
          <p:cNvSpPr/>
          <p:nvPr/>
        </p:nvSpPr>
        <p:spPr>
          <a:xfrm>
            <a:off x="1217266" y="1418377"/>
            <a:ext cx="8472276" cy="2062103"/>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098658"/>
                </a:solidFill>
                <a:latin typeface="Consolas"/>
              </a:rPr>
              <a:t>10</a:t>
            </a:r>
            <a:endParaRPr lang="en-US" sz="1600" dirty="0">
              <a:solidFill>
                <a:srgbClr val="000000"/>
              </a:solidFill>
              <a:latin typeface="Consolas"/>
            </a:endParaRPr>
          </a:p>
          <a:p>
            <a:r>
              <a:rPr lang="en-US" sz="1600" dirty="0">
                <a:solidFill>
                  <a:srgbClr val="000000"/>
                </a:solidFill>
                <a:latin typeface="Consolas"/>
              </a:rPr>
              <a:t>print(x)</a:t>
            </a:r>
          </a:p>
          <a:p>
            <a:r>
              <a:rPr lang="en-US" sz="1600" dirty="0">
                <a:solidFill>
                  <a:srgbClr val="000000"/>
                </a:solidFill>
                <a:latin typeface="Consolas"/>
              </a:rPr>
              <a:t>print(type(x))</a:t>
            </a:r>
          </a:p>
          <a:p>
            <a:r>
              <a:rPr lang="en-US" sz="1600" dirty="0">
                <a:solidFill>
                  <a:srgbClr val="000000"/>
                </a:solidFill>
                <a:latin typeface="Consolas"/>
              </a:rPr>
              <a:t>y = </a:t>
            </a:r>
            <a:r>
              <a:rPr lang="en-US" sz="1600" dirty="0">
                <a:solidFill>
                  <a:srgbClr val="098658"/>
                </a:solidFill>
                <a:latin typeface="Consolas"/>
              </a:rPr>
              <a:t>123.456</a:t>
            </a:r>
            <a:endParaRPr lang="en-US" sz="1600" dirty="0">
              <a:solidFill>
                <a:srgbClr val="000000"/>
              </a:solidFill>
              <a:latin typeface="Consolas"/>
            </a:endParaRPr>
          </a:p>
          <a:p>
            <a:r>
              <a:rPr lang="en-US" sz="1600" dirty="0">
                <a:solidFill>
                  <a:srgbClr val="000000"/>
                </a:solidFill>
                <a:latin typeface="Consolas"/>
              </a:rPr>
              <a:t>print(y)</a:t>
            </a:r>
          </a:p>
          <a:p>
            <a:r>
              <a:rPr lang="en-US" sz="1600" dirty="0">
                <a:solidFill>
                  <a:srgbClr val="000000"/>
                </a:solidFill>
                <a:latin typeface="Consolas"/>
              </a:rPr>
              <a:t>x = </a:t>
            </a:r>
            <a:r>
              <a:rPr lang="en-US" sz="1600" dirty="0">
                <a:solidFill>
                  <a:srgbClr val="A31515"/>
                </a:solidFill>
                <a:latin typeface="Consolas"/>
              </a:rPr>
              <a:t>"darshan institute of computer applications"</a:t>
            </a:r>
            <a:endParaRPr lang="en-US" sz="1600" dirty="0">
              <a:solidFill>
                <a:srgbClr val="000000"/>
              </a:solidFill>
              <a:latin typeface="Consolas"/>
            </a:endParaRPr>
          </a:p>
          <a:p>
            <a:r>
              <a:rPr lang="en-US" sz="1600" dirty="0">
                <a:solidFill>
                  <a:srgbClr val="000000"/>
                </a:solidFill>
                <a:latin typeface="Consolas"/>
              </a:rPr>
              <a:t>print(x)</a:t>
            </a:r>
          </a:p>
          <a:p>
            <a:r>
              <a:rPr lang="en-US" sz="1600" dirty="0">
                <a:solidFill>
                  <a:srgbClr val="000000"/>
                </a:solidFill>
                <a:latin typeface="Consolas"/>
              </a:rPr>
              <a:t>print(type(x))</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id="{9F76AEDA-1DEF-9BCC-0A64-AB52C3DD16FD}"/>
              </a:ext>
            </a:extLst>
          </p:cNvPr>
          <p:cNvSpPr/>
          <p:nvPr/>
        </p:nvSpPr>
        <p:spPr>
          <a:xfrm>
            <a:off x="717273" y="1418377"/>
            <a:ext cx="499993" cy="2062103"/>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effectLst/>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effectLst/>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effectLst/>
                <a:latin typeface="Consolas" panose="020B0609020204030204" pitchFamily="49" charset="0"/>
              </a:rPr>
              <a:t>6</a:t>
            </a:r>
          </a:p>
          <a:p>
            <a:pPr algn="r"/>
            <a:r>
              <a:rPr lang="en-US" sz="1600" b="1" dirty="0">
                <a:solidFill>
                  <a:schemeClr val="tx1">
                    <a:lumMod val="75000"/>
                    <a:lumOff val="25000"/>
                  </a:schemeClr>
                </a:solidFill>
                <a:latin typeface="Consolas" panose="020B0609020204030204" pitchFamily="49" charset="0"/>
              </a:rPr>
              <a:t>7</a:t>
            </a:r>
          </a:p>
          <a:p>
            <a:pPr algn="r"/>
            <a:r>
              <a:rPr lang="en-US" sz="1600" b="1" dirty="0">
                <a:solidFill>
                  <a:schemeClr val="tx1">
                    <a:lumMod val="75000"/>
                    <a:lumOff val="25000"/>
                  </a:schemeClr>
                </a:solidFill>
                <a:effectLst/>
                <a:latin typeface="Consolas" panose="020B0609020204030204" pitchFamily="49" charset="0"/>
              </a:rPr>
              <a:t>8</a:t>
            </a:r>
          </a:p>
        </p:txBody>
      </p:sp>
      <p:sp>
        <p:nvSpPr>
          <p:cNvPr id="6" name="Rectangle: Top Corners Rounded 6">
            <a:extLst>
              <a:ext uri="{FF2B5EF4-FFF2-40B4-BE49-F238E27FC236}">
                <a16:creationId xmlns:a16="http://schemas.microsoft.com/office/drawing/2014/main" id="{83F8A904-963E-3035-BC63-EC3E58A78356}"/>
              </a:ext>
            </a:extLst>
          </p:cNvPr>
          <p:cNvSpPr/>
          <p:nvPr/>
        </p:nvSpPr>
        <p:spPr>
          <a:xfrm>
            <a:off x="717273" y="1089193"/>
            <a:ext cx="109055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demo.py</a:t>
            </a:r>
          </a:p>
        </p:txBody>
      </p:sp>
      <p:sp>
        <p:nvSpPr>
          <p:cNvPr id="7" name="Rectangle 6">
            <a:extLst>
              <a:ext uri="{FF2B5EF4-FFF2-40B4-BE49-F238E27FC236}">
                <a16:creationId xmlns:a16="http://schemas.microsoft.com/office/drawing/2014/main" id="{0290BD2C-1017-F5CB-0AA2-F046E719CE4A}"/>
              </a:ext>
            </a:extLst>
          </p:cNvPr>
          <p:cNvSpPr/>
          <p:nvPr/>
        </p:nvSpPr>
        <p:spPr>
          <a:xfrm>
            <a:off x="1217266" y="3898407"/>
            <a:ext cx="8472276" cy="33855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python demo.py</a:t>
            </a:r>
          </a:p>
        </p:txBody>
      </p:sp>
      <p:sp>
        <p:nvSpPr>
          <p:cNvPr id="8" name="Rectangle 7">
            <a:extLst>
              <a:ext uri="{FF2B5EF4-FFF2-40B4-BE49-F238E27FC236}">
                <a16:creationId xmlns:a16="http://schemas.microsoft.com/office/drawing/2014/main" id="{9743A230-8D10-9950-DBF2-A2E4B921ECC3}"/>
              </a:ext>
            </a:extLst>
          </p:cNvPr>
          <p:cNvSpPr/>
          <p:nvPr/>
        </p:nvSpPr>
        <p:spPr>
          <a:xfrm>
            <a:off x="717273" y="3898407"/>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9" name="Rectangle: Top Corners Rounded 6">
            <a:extLst>
              <a:ext uri="{FF2B5EF4-FFF2-40B4-BE49-F238E27FC236}">
                <a16:creationId xmlns:a16="http://schemas.microsoft.com/office/drawing/2014/main" id="{5BB27269-4D65-B42E-66AC-4A4F5B6EC10B}"/>
              </a:ext>
            </a:extLst>
          </p:cNvPr>
          <p:cNvSpPr/>
          <p:nvPr/>
        </p:nvSpPr>
        <p:spPr>
          <a:xfrm>
            <a:off x="717273" y="356922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Run in terminal</a:t>
            </a:r>
          </a:p>
        </p:txBody>
      </p:sp>
      <p:sp>
        <p:nvSpPr>
          <p:cNvPr id="10" name="Rectangle 9">
            <a:extLst>
              <a:ext uri="{FF2B5EF4-FFF2-40B4-BE49-F238E27FC236}">
                <a16:creationId xmlns:a16="http://schemas.microsoft.com/office/drawing/2014/main" id="{C58216FC-CE0E-84BB-AF33-531168760CAC}"/>
              </a:ext>
            </a:extLst>
          </p:cNvPr>
          <p:cNvSpPr/>
          <p:nvPr/>
        </p:nvSpPr>
        <p:spPr>
          <a:xfrm>
            <a:off x="1246376" y="4646709"/>
            <a:ext cx="8472276" cy="1323439"/>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10</a:t>
            </a:r>
          </a:p>
          <a:p>
            <a:r>
              <a:rPr lang="en-IN" sz="1600" b="1" dirty="0" err="1">
                <a:latin typeface="Consolas" pitchFamily="49" charset="0"/>
                <a:cs typeface="Consolas" panose="020B0609020204030204" pitchFamily="49" charset="0"/>
              </a:rPr>
              <a:t>int</a:t>
            </a:r>
            <a:endParaRPr lang="en-IN" sz="1600" b="1" dirty="0">
              <a:latin typeface="Consolas" pitchFamily="49" charset="0"/>
              <a:cs typeface="Consolas" panose="020B0609020204030204" pitchFamily="49" charset="0"/>
            </a:endParaRPr>
          </a:p>
          <a:p>
            <a:r>
              <a:rPr lang="en-IN" sz="1600" b="1" dirty="0">
                <a:latin typeface="Consolas" pitchFamily="49" charset="0"/>
                <a:cs typeface="Consolas" panose="020B0609020204030204" pitchFamily="49" charset="0"/>
              </a:rPr>
              <a:t>123.456</a:t>
            </a:r>
          </a:p>
          <a:p>
            <a:r>
              <a:rPr lang="en-IN" sz="1600" b="1" dirty="0">
                <a:latin typeface="Consolas" pitchFamily="49" charset="0"/>
                <a:cs typeface="Consolas" panose="020B0609020204030204" pitchFamily="49" charset="0"/>
              </a:rPr>
              <a:t>darshan institute of computer applications</a:t>
            </a:r>
          </a:p>
          <a:p>
            <a:r>
              <a:rPr lang="en-IN" sz="1600" b="1" dirty="0" err="1">
                <a:latin typeface="Consolas" pitchFamily="49" charset="0"/>
                <a:cs typeface="Consolas" panose="020B0609020204030204" pitchFamily="49" charset="0"/>
              </a:rPr>
              <a:t>str</a:t>
            </a:r>
            <a:endParaRPr lang="en-IN" sz="1600" b="1" dirty="0">
              <a:latin typeface="Consolas"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5AFD44AB-4FA2-F6DE-EE5A-B4C3E856A82D}"/>
              </a:ext>
            </a:extLst>
          </p:cNvPr>
          <p:cNvSpPr/>
          <p:nvPr/>
        </p:nvSpPr>
        <p:spPr>
          <a:xfrm>
            <a:off x="746383" y="4646709"/>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12" name="Rectangle: Top Corners Rounded 6">
            <a:extLst>
              <a:ext uri="{FF2B5EF4-FFF2-40B4-BE49-F238E27FC236}">
                <a16:creationId xmlns:a16="http://schemas.microsoft.com/office/drawing/2014/main" id="{84D58597-570C-96B1-957F-16E7FF3CB7B0}"/>
              </a:ext>
            </a:extLst>
          </p:cNvPr>
          <p:cNvSpPr/>
          <p:nvPr/>
        </p:nvSpPr>
        <p:spPr>
          <a:xfrm>
            <a:off x="746383" y="431752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3" name="Line Callout 1 18">
            <a:extLst>
              <a:ext uri="{FF2B5EF4-FFF2-40B4-BE49-F238E27FC236}">
                <a16:creationId xmlns:a16="http://schemas.microsoft.com/office/drawing/2014/main" id="{B793AE6B-A5C1-18DD-6CCD-B89EB25C86AC}"/>
              </a:ext>
            </a:extLst>
          </p:cNvPr>
          <p:cNvSpPr/>
          <p:nvPr/>
        </p:nvSpPr>
        <p:spPr>
          <a:xfrm>
            <a:off x="4701973" y="1641898"/>
            <a:ext cx="4889500" cy="482600"/>
          </a:xfrm>
          <a:prstGeom prst="roundRect">
            <a:avLst/>
          </a:prstGeom>
          <a:solidFill>
            <a:schemeClr val="accent5">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Reassign same variable to hold different data type</a:t>
            </a:r>
            <a:endParaRPr lang="en-US" dirty="0">
              <a:solidFill>
                <a:schemeClr val="tx1"/>
              </a:solidFill>
            </a:endParaRPr>
          </a:p>
        </p:txBody>
      </p:sp>
      <p:cxnSp>
        <p:nvCxnSpPr>
          <p:cNvPr id="14" name="Straight Connector 13">
            <a:extLst>
              <a:ext uri="{FF2B5EF4-FFF2-40B4-BE49-F238E27FC236}">
                <a16:creationId xmlns:a16="http://schemas.microsoft.com/office/drawing/2014/main" id="{34C3333A-32F3-5DE7-5A22-786CEFCD5A34}"/>
              </a:ext>
            </a:extLst>
          </p:cNvPr>
          <p:cNvCxnSpPr>
            <a:cxnSpLocks/>
          </p:cNvCxnSpPr>
          <p:nvPr/>
        </p:nvCxnSpPr>
        <p:spPr>
          <a:xfrm flipV="1">
            <a:off x="3721085" y="1872892"/>
            <a:ext cx="980888" cy="66953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CF9AD5-4C1A-04EE-C73A-6B8C3E3A7955}"/>
              </a:ext>
            </a:extLst>
          </p:cNvPr>
          <p:cNvCxnSpPr>
            <a:cxnSpLocks/>
            <a:endCxn id="13" idx="1"/>
          </p:cNvCxnSpPr>
          <p:nvPr/>
        </p:nvCxnSpPr>
        <p:spPr>
          <a:xfrm>
            <a:off x="2098473" y="1585325"/>
            <a:ext cx="2603500" cy="29787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94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
                                            <p:bg/>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
                                            <p:txEl>
                                              <p:pRg st="1" end="1"/>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
                                            <p:txEl>
                                              <p:pRg st="2" end="2"/>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
                                            <p:txEl>
                                              <p:pRg st="3" end="3"/>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animBg="1"/>
      <p:bldP spid="6" grpId="0" animBg="1"/>
      <p:bldP spid="7" grpId="0" build="p" animBg="1"/>
      <p:bldP spid="8" grpId="0" animBg="1"/>
      <p:bldP spid="9" grpId="0" animBg="1"/>
      <p:bldP spid="10" grpId="0" uiExpand="1" build="p" animBg="1"/>
      <p:bldP spid="11" grpId="0" animBg="1"/>
      <p:bldP spid="12" grpId="0" animBg="1"/>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C8572-0147-0ADD-BA3B-86586E75F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E40EA0-89A0-F633-3653-913E850827C0}"/>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
            </a:r>
            <a:br>
              <a:rPr lang="en-US" dirty="0">
                <a:gradFill flip="none" rotWithShape="1">
                  <a:gsLst>
                    <a:gs pos="0">
                      <a:srgbClr val="88570A"/>
                    </a:gs>
                    <a:gs pos="53000">
                      <a:srgbClr val="E99718"/>
                    </a:gs>
                  </a:gsLst>
                  <a:lin ang="0" scaled="1"/>
                  <a:tileRect/>
                </a:gradFill>
              </a:rPr>
            </a:br>
            <a:r>
              <a:rPr lang="en-US" dirty="0">
                <a:gradFill flip="none" rotWithShape="1">
                  <a:gsLst>
                    <a:gs pos="0">
                      <a:srgbClr val="88570A"/>
                    </a:gs>
                    <a:gs pos="53000">
                      <a:srgbClr val="E99718"/>
                    </a:gs>
                  </a:gsLst>
                  <a:lin ang="0" scaled="1"/>
                  <a:tileRect/>
                </a:gradFill>
              </a:rPr>
              <a:t/>
            </a:r>
            <a:br>
              <a:rPr lang="en-US" dirty="0">
                <a:gradFill flip="none" rotWithShape="1">
                  <a:gsLst>
                    <a:gs pos="0">
                      <a:srgbClr val="88570A"/>
                    </a:gs>
                    <a:gs pos="53000">
                      <a:srgbClr val="E99718"/>
                    </a:gs>
                  </a:gsLst>
                  <a:lin ang="0" scaled="1"/>
                  <a:tileRect/>
                </a:gradFill>
              </a:rPr>
            </a:br>
            <a:r>
              <a:rPr lang="en-US" dirty="0">
                <a:gradFill flip="none" rotWithShape="1">
                  <a:gsLst>
                    <a:gs pos="0">
                      <a:srgbClr val="88570A"/>
                    </a:gs>
                    <a:gs pos="53000">
                      <a:srgbClr val="E99718"/>
                    </a:gs>
                  </a:gsLst>
                  <a:lin ang="0" scaled="1"/>
                  <a:tileRect/>
                </a:gradFill>
              </a:rPr>
              <a:t>Numbers, Boolean, String</a:t>
            </a:r>
          </a:p>
        </p:txBody>
      </p:sp>
    </p:spTree>
    <p:extLst>
      <p:ext uri="{BB962C8B-B14F-4D97-AF65-F5344CB8AC3E}">
        <p14:creationId xmlns:p14="http://schemas.microsoft.com/office/powerpoint/2010/main" val="3913883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C2B5B-F4C6-17A7-F4E6-A42697A2C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2BDBE5-1B27-49B7-72E5-AFB63AC91CEA}"/>
              </a:ext>
            </a:extLst>
          </p:cNvPr>
          <p:cNvSpPr>
            <a:spLocks noGrp="1"/>
          </p:cNvSpPr>
          <p:nvPr>
            <p:ph type="title"/>
          </p:nvPr>
        </p:nvSpPr>
        <p:spPr/>
        <p:txBody>
          <a:bodyPr>
            <a:normAutofit/>
          </a:bodyPr>
          <a:lstStyle/>
          <a:p>
            <a:r>
              <a:rPr lang="en-IN" sz="3600" dirty="0"/>
              <a:t>History</a:t>
            </a:r>
            <a:endParaRPr lang="en-US" sz="3600" dirty="0"/>
          </a:p>
        </p:txBody>
      </p:sp>
      <p:sp>
        <p:nvSpPr>
          <p:cNvPr id="3" name="Content Placeholder 2">
            <a:extLst>
              <a:ext uri="{FF2B5EF4-FFF2-40B4-BE49-F238E27FC236}">
                <a16:creationId xmlns:a16="http://schemas.microsoft.com/office/drawing/2014/main" id="{174078DE-0FA2-41CF-6467-2E0D3ECFEC08}"/>
              </a:ext>
            </a:extLst>
          </p:cNvPr>
          <p:cNvSpPr>
            <a:spLocks noGrp="1"/>
          </p:cNvSpPr>
          <p:nvPr>
            <p:ph idx="1"/>
          </p:nvPr>
        </p:nvSpPr>
        <p:spPr/>
        <p:txBody>
          <a:bodyPr/>
          <a:lstStyle/>
          <a:p>
            <a:pPr>
              <a:spcBef>
                <a:spcPts val="0"/>
              </a:spcBef>
            </a:pPr>
            <a:r>
              <a:rPr lang="en-US" dirty="0"/>
              <a:t>Python was </a:t>
            </a:r>
            <a:r>
              <a:rPr lang="en-US" dirty="0">
                <a:solidFill>
                  <a:srgbClr val="C62827"/>
                </a:solidFill>
              </a:rPr>
              <a:t>invented</a:t>
            </a:r>
            <a:r>
              <a:rPr lang="en-US" dirty="0"/>
              <a:t> in the late </a:t>
            </a:r>
            <a:r>
              <a:rPr lang="en-US" dirty="0">
                <a:solidFill>
                  <a:srgbClr val="C62827"/>
                </a:solidFill>
              </a:rPr>
              <a:t>1980s</a:t>
            </a:r>
            <a:r>
              <a:rPr lang="en-US" dirty="0"/>
              <a:t> as a successor to the </a:t>
            </a:r>
            <a:r>
              <a:rPr lang="en-US" dirty="0">
                <a:solidFill>
                  <a:srgbClr val="C62827"/>
                </a:solidFill>
              </a:rPr>
              <a:t>ABC </a:t>
            </a:r>
          </a:p>
          <a:p>
            <a:pPr marL="0" indent="0">
              <a:spcBef>
                <a:spcPts val="0"/>
              </a:spcBef>
              <a:buNone/>
            </a:pPr>
            <a:r>
              <a:rPr lang="en-US" dirty="0">
                <a:solidFill>
                  <a:srgbClr val="C62827"/>
                </a:solidFill>
              </a:rPr>
              <a:t>    language</a:t>
            </a:r>
            <a:r>
              <a:rPr lang="en-US" dirty="0"/>
              <a:t> by </a:t>
            </a:r>
            <a:r>
              <a:rPr lang="en-US" dirty="0">
                <a:solidFill>
                  <a:srgbClr val="C62827"/>
                </a:solidFill>
              </a:rPr>
              <a:t>Guido van Rossum</a:t>
            </a:r>
            <a:r>
              <a:rPr lang="en-US" dirty="0"/>
              <a:t>, a Dutch programmer.</a:t>
            </a:r>
          </a:p>
          <a:p>
            <a:r>
              <a:rPr lang="en-US" dirty="0"/>
              <a:t>He began doing its application-based work in December of </a:t>
            </a:r>
            <a:r>
              <a:rPr lang="en-US" dirty="0">
                <a:solidFill>
                  <a:srgbClr val="C62827"/>
                </a:solidFill>
              </a:rPr>
              <a:t>1989</a:t>
            </a:r>
            <a:r>
              <a:rPr lang="en-US" dirty="0"/>
              <a:t> at </a:t>
            </a:r>
          </a:p>
          <a:p>
            <a:pPr marL="0" indent="0">
              <a:spcBef>
                <a:spcPts val="0"/>
              </a:spcBef>
              <a:buNone/>
            </a:pPr>
            <a:r>
              <a:rPr lang="en-US" dirty="0"/>
              <a:t>    CWI (Centrum </a:t>
            </a:r>
            <a:r>
              <a:rPr lang="en-US" dirty="0" err="1"/>
              <a:t>Wiskunde</a:t>
            </a:r>
            <a:r>
              <a:rPr lang="en-US" dirty="0"/>
              <a:t> &amp; Informatica) situated in the Netherlands.</a:t>
            </a:r>
          </a:p>
          <a:p>
            <a:pPr marL="0" indent="0">
              <a:spcBef>
                <a:spcPts val="0"/>
              </a:spcBef>
              <a:buNone/>
            </a:pPr>
            <a:endParaRPr lang="en-US" sz="1000" dirty="0"/>
          </a:p>
          <a:p>
            <a:pPr marL="0" indent="0" algn="r">
              <a:spcBef>
                <a:spcPts val="0"/>
              </a:spcBef>
              <a:buNone/>
            </a:pPr>
            <a:endParaRPr lang="en-US" sz="1000" dirty="0">
              <a:hlinkClick r:id="rId2"/>
            </a:endParaRPr>
          </a:p>
          <a:p>
            <a:pPr marL="0" indent="0" algn="r">
              <a:spcBef>
                <a:spcPts val="0"/>
              </a:spcBef>
              <a:buNone/>
            </a:pPr>
            <a:r>
              <a:rPr lang="en-US" sz="1000" dirty="0">
                <a:hlinkClick r:id="rId2"/>
              </a:rPr>
              <a:t>https://images.app.goo.gl/MYSDdquMo6T6zYb2A</a:t>
            </a:r>
          </a:p>
          <a:p>
            <a:r>
              <a:rPr lang="en-US" dirty="0"/>
              <a:t>Initially it was a hobby project for him because he was looking for an interesting project to keep him occupied during Christmas. </a:t>
            </a:r>
          </a:p>
          <a:p>
            <a:r>
              <a:rPr lang="en-US" dirty="0"/>
              <a:t>While he began implementing Python, Rossum was reading the published scripts of a BBC comedy series from the 1970s later a Television program “Monty Python’s Flying Circus”.</a:t>
            </a:r>
          </a:p>
          <a:p>
            <a:r>
              <a:rPr lang="en-US" dirty="0"/>
              <a:t>He needed a name that was </a:t>
            </a:r>
            <a:r>
              <a:rPr lang="en-US" dirty="0">
                <a:solidFill>
                  <a:srgbClr val="C62827"/>
                </a:solidFill>
              </a:rPr>
              <a:t>short</a:t>
            </a:r>
            <a:r>
              <a:rPr lang="en-US" dirty="0"/>
              <a:t>, </a:t>
            </a:r>
            <a:r>
              <a:rPr lang="en-US" dirty="0">
                <a:solidFill>
                  <a:srgbClr val="C62827"/>
                </a:solidFill>
              </a:rPr>
              <a:t>unique</a:t>
            </a:r>
            <a:r>
              <a:rPr lang="en-US" dirty="0"/>
              <a:t>, and slightly </a:t>
            </a:r>
            <a:r>
              <a:rPr lang="en-US" dirty="0">
                <a:solidFill>
                  <a:srgbClr val="C62827"/>
                </a:solidFill>
              </a:rPr>
              <a:t>mysterious</a:t>
            </a:r>
            <a:r>
              <a:rPr lang="en-US" dirty="0"/>
              <a:t> and called the newly invented language as </a:t>
            </a:r>
            <a:r>
              <a:rPr lang="en-US" dirty="0">
                <a:solidFill>
                  <a:srgbClr val="C62827"/>
                </a:solidFill>
              </a:rPr>
              <a:t>Python</a:t>
            </a:r>
            <a:r>
              <a:rPr lang="en-US" dirty="0"/>
              <a:t>.</a:t>
            </a:r>
          </a:p>
          <a:p>
            <a:r>
              <a:rPr lang="en-US" dirty="0">
                <a:solidFill>
                  <a:srgbClr val="C62827"/>
                </a:solidFill>
              </a:rPr>
              <a:t>Guido van Rossum </a:t>
            </a:r>
            <a:r>
              <a:rPr lang="en-US" dirty="0"/>
              <a:t>currently working as a Distinguished Engineer at Microsoft.</a:t>
            </a:r>
          </a:p>
        </p:txBody>
      </p:sp>
      <p:pic>
        <p:nvPicPr>
          <p:cNvPr id="4" name="Google Shape;707;p5" descr="A person with glasses&#10;&#10;Description automatically generated with low confidence">
            <a:extLst>
              <a:ext uri="{FF2B5EF4-FFF2-40B4-BE49-F238E27FC236}">
                <a16:creationId xmlns:a16="http://schemas.microsoft.com/office/drawing/2014/main" id="{11870EDC-A6D7-E4A0-A2A8-5037E565C6A1}"/>
              </a:ext>
            </a:extLst>
          </p:cNvPr>
          <p:cNvPicPr preferRelativeResize="0"/>
          <p:nvPr/>
        </p:nvPicPr>
        <p:blipFill rotWithShape="1">
          <a:blip r:embed="rId3">
            <a:alphaModFix/>
          </a:blip>
          <a:srcRect/>
          <a:stretch/>
        </p:blipFill>
        <p:spPr>
          <a:xfrm>
            <a:off x="9642284" y="720531"/>
            <a:ext cx="2146674" cy="1810362"/>
          </a:xfrm>
          <a:prstGeom prst="rect">
            <a:avLst/>
          </a:prstGeom>
          <a:noFill/>
          <a:ln>
            <a:noFill/>
          </a:ln>
        </p:spPr>
      </p:pic>
    </p:spTree>
    <p:extLst>
      <p:ext uri="{BB962C8B-B14F-4D97-AF65-F5344CB8AC3E}">
        <p14:creationId xmlns:p14="http://schemas.microsoft.com/office/powerpoint/2010/main" val="38862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0596-4A3C-475F-35C8-B0E854B19E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406BE-FB58-B9DE-D536-EBAFD4D9226D}"/>
              </a:ext>
            </a:extLst>
          </p:cNvPr>
          <p:cNvSpPr>
            <a:spLocks noGrp="1"/>
          </p:cNvSpPr>
          <p:nvPr>
            <p:ph type="title"/>
          </p:nvPr>
        </p:nvSpPr>
        <p:spPr/>
        <p:txBody>
          <a:bodyPr>
            <a:normAutofit/>
          </a:bodyPr>
          <a:lstStyle/>
          <a:p>
            <a:r>
              <a:rPr lang="en-IN" sz="3600" dirty="0"/>
              <a:t>Numbers</a:t>
            </a:r>
            <a:endParaRPr lang="en-US" sz="3600" dirty="0"/>
          </a:p>
        </p:txBody>
      </p:sp>
      <p:sp>
        <p:nvSpPr>
          <p:cNvPr id="3" name="Content Placeholder 2">
            <a:extLst>
              <a:ext uri="{FF2B5EF4-FFF2-40B4-BE49-F238E27FC236}">
                <a16:creationId xmlns:a16="http://schemas.microsoft.com/office/drawing/2014/main" id="{3E01B78B-AD4E-80C6-A197-57C090557810}"/>
              </a:ext>
            </a:extLst>
          </p:cNvPr>
          <p:cNvSpPr>
            <a:spLocks noGrp="1"/>
          </p:cNvSpPr>
          <p:nvPr>
            <p:ph idx="1"/>
          </p:nvPr>
        </p:nvSpPr>
        <p:spPr>
          <a:xfrm>
            <a:off x="131179" y="909218"/>
            <a:ext cx="11929641" cy="5590565"/>
          </a:xfrm>
        </p:spPr>
        <p:txBody>
          <a:bodyPr/>
          <a:lstStyle/>
          <a:p>
            <a:r>
              <a:rPr lang="en-US" dirty="0"/>
              <a:t>Number is a built-in Python data type to store numeric values and are immutable data types.</a:t>
            </a:r>
          </a:p>
          <a:p>
            <a:r>
              <a:rPr lang="en-US" dirty="0"/>
              <a:t>So when a numeric value is changed it results in a newly allocated object.</a:t>
            </a:r>
          </a:p>
          <a:p>
            <a:r>
              <a:rPr lang="en-US" dirty="0"/>
              <a:t>Numeric objects or variables are created when a value is assigned to them. </a:t>
            </a:r>
          </a:p>
          <a:p>
            <a:r>
              <a:rPr lang="en-US" dirty="0"/>
              <a:t>For example, num1 = 10, num2 = 20.</a:t>
            </a:r>
          </a:p>
          <a:p>
            <a:r>
              <a:rPr lang="en-US" dirty="0"/>
              <a:t>There are three numeric types in Python:</a:t>
            </a:r>
          </a:p>
          <a:p>
            <a:pPr lvl="1"/>
            <a:r>
              <a:rPr lang="en-US" sz="2200" dirty="0"/>
              <a:t>int</a:t>
            </a:r>
          </a:p>
          <a:p>
            <a:pPr lvl="1"/>
            <a:r>
              <a:rPr lang="en-US" sz="2200" dirty="0"/>
              <a:t>float</a:t>
            </a:r>
          </a:p>
          <a:p>
            <a:pPr lvl="1"/>
            <a:r>
              <a:rPr lang="en-US" sz="2200" dirty="0"/>
              <a:t>complex</a:t>
            </a:r>
          </a:p>
        </p:txBody>
      </p:sp>
    </p:spTree>
    <p:extLst>
      <p:ext uri="{BB962C8B-B14F-4D97-AF65-F5344CB8AC3E}">
        <p14:creationId xmlns:p14="http://schemas.microsoft.com/office/powerpoint/2010/main" val="279443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DAB74-49CE-35C7-B298-68E003DFB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8FC36-3690-D7CB-5CCF-3DAD97CE7B27}"/>
              </a:ext>
            </a:extLst>
          </p:cNvPr>
          <p:cNvSpPr>
            <a:spLocks noGrp="1"/>
          </p:cNvSpPr>
          <p:nvPr>
            <p:ph type="title"/>
          </p:nvPr>
        </p:nvSpPr>
        <p:spPr>
          <a:xfrm>
            <a:off x="-1" y="0"/>
            <a:ext cx="12192000" cy="711200"/>
          </a:xfrm>
        </p:spPr>
        <p:txBody>
          <a:bodyPr>
            <a:normAutofit/>
          </a:bodyPr>
          <a:lstStyle/>
          <a:p>
            <a:r>
              <a:rPr lang="en-IN" sz="3600" dirty="0"/>
              <a:t>Boolean</a:t>
            </a:r>
            <a:endParaRPr lang="en-US" sz="3600" dirty="0"/>
          </a:p>
        </p:txBody>
      </p:sp>
      <p:sp>
        <p:nvSpPr>
          <p:cNvPr id="3" name="Content Placeholder 2">
            <a:extLst>
              <a:ext uri="{FF2B5EF4-FFF2-40B4-BE49-F238E27FC236}">
                <a16:creationId xmlns:a16="http://schemas.microsoft.com/office/drawing/2014/main" id="{F2D60B94-829D-3C28-0295-F37586D5D9B5}"/>
              </a:ext>
            </a:extLst>
          </p:cNvPr>
          <p:cNvSpPr>
            <a:spLocks noGrp="1"/>
          </p:cNvSpPr>
          <p:nvPr>
            <p:ph idx="1"/>
          </p:nvPr>
        </p:nvSpPr>
        <p:spPr>
          <a:xfrm>
            <a:off x="131179" y="909218"/>
            <a:ext cx="11929641" cy="5590565"/>
          </a:xfrm>
        </p:spPr>
        <p:txBody>
          <a:bodyPr/>
          <a:lstStyle/>
          <a:p>
            <a:r>
              <a:rPr lang="en-US" dirty="0"/>
              <a:t>Python </a:t>
            </a:r>
            <a:r>
              <a:rPr lang="en-US" dirty="0" err="1"/>
              <a:t>boolean</a:t>
            </a:r>
            <a:r>
              <a:rPr lang="en-US" dirty="0"/>
              <a:t> data type is one of the built-in data types which represents either true or false used to represent the truth values of the expressions.</a:t>
            </a:r>
          </a:p>
          <a:p>
            <a:r>
              <a:rPr lang="en-US" dirty="0"/>
              <a:t>For example, a = True then using type(a) we can get &lt;class 'bool’&gt; as output.</a:t>
            </a:r>
          </a:p>
          <a:p>
            <a:r>
              <a:rPr lang="en-US" dirty="0"/>
              <a:t>We can also evaluate expression without using the bool() function using comparison operators.</a:t>
            </a:r>
          </a:p>
          <a:p>
            <a:r>
              <a:rPr lang="en-US" dirty="0"/>
              <a:t>For example, </a:t>
            </a:r>
          </a:p>
          <a:p>
            <a:pPr lvl="1"/>
            <a:r>
              <a:rPr lang="en-US" sz="2200" dirty="0"/>
              <a:t>if a = 30, b = 20 </a:t>
            </a:r>
          </a:p>
          <a:p>
            <a:pPr lvl="1"/>
            <a:r>
              <a:rPr lang="en-US" sz="2200" dirty="0"/>
              <a:t>then print(a == b) </a:t>
            </a:r>
          </a:p>
          <a:p>
            <a:pPr lvl="1"/>
            <a:r>
              <a:rPr lang="en-US" sz="2200" dirty="0"/>
              <a:t>And it will result into False.</a:t>
            </a:r>
          </a:p>
          <a:p>
            <a:pPr lvl="1"/>
            <a:endParaRPr lang="en-US" sz="2200" dirty="0"/>
          </a:p>
        </p:txBody>
      </p:sp>
    </p:spTree>
    <p:extLst>
      <p:ext uri="{BB962C8B-B14F-4D97-AF65-F5344CB8AC3E}">
        <p14:creationId xmlns:p14="http://schemas.microsoft.com/office/powerpoint/2010/main" val="193755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1EE1-EA52-12DA-4722-625D87096A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9BC2C-B8D4-A776-1317-4DC6E92DA74A}"/>
              </a:ext>
            </a:extLst>
          </p:cNvPr>
          <p:cNvSpPr>
            <a:spLocks noGrp="1"/>
          </p:cNvSpPr>
          <p:nvPr>
            <p:ph type="title"/>
          </p:nvPr>
        </p:nvSpPr>
        <p:spPr>
          <a:xfrm>
            <a:off x="-1" y="0"/>
            <a:ext cx="12192000" cy="711200"/>
          </a:xfrm>
        </p:spPr>
        <p:txBody>
          <a:bodyPr>
            <a:normAutofit/>
          </a:bodyPr>
          <a:lstStyle/>
          <a:p>
            <a:r>
              <a:rPr lang="en-IN" sz="3600" dirty="0"/>
              <a:t>String</a:t>
            </a:r>
            <a:endParaRPr lang="en-US" sz="3600" dirty="0"/>
          </a:p>
        </p:txBody>
      </p:sp>
      <p:sp>
        <p:nvSpPr>
          <p:cNvPr id="3" name="Content Placeholder 2">
            <a:extLst>
              <a:ext uri="{FF2B5EF4-FFF2-40B4-BE49-F238E27FC236}">
                <a16:creationId xmlns:a16="http://schemas.microsoft.com/office/drawing/2014/main" id="{173335D7-C597-90F1-D288-A058BF168E2F}"/>
              </a:ext>
            </a:extLst>
          </p:cNvPr>
          <p:cNvSpPr>
            <a:spLocks noGrp="1"/>
          </p:cNvSpPr>
          <p:nvPr>
            <p:ph idx="1"/>
          </p:nvPr>
        </p:nvSpPr>
        <p:spPr>
          <a:xfrm>
            <a:off x="131179" y="909218"/>
            <a:ext cx="11929641" cy="5590565"/>
          </a:xfrm>
        </p:spPr>
        <p:txBody>
          <a:bodyPr/>
          <a:lstStyle/>
          <a:p>
            <a:r>
              <a:rPr lang="en-US" dirty="0"/>
              <a:t>String is </a:t>
            </a:r>
            <a:r>
              <a:rPr lang="en-US" dirty="0">
                <a:solidFill>
                  <a:srgbClr val="C00000"/>
                </a:solidFill>
              </a:rPr>
              <a:t>Ordered Sequence of character </a:t>
            </a:r>
            <a:r>
              <a:rPr lang="en-US" dirty="0"/>
              <a:t>such as “darshan”, ‘college’, “institute”,</a:t>
            </a:r>
            <a:r>
              <a:rPr lang="en-US" dirty="0" err="1"/>
              <a:t>etc</a:t>
            </a:r>
            <a:r>
              <a:rPr lang="en-US" dirty="0"/>
              <a:t>.</a:t>
            </a:r>
          </a:p>
          <a:p>
            <a:r>
              <a:rPr lang="en-US" dirty="0"/>
              <a:t>Strings are </a:t>
            </a:r>
            <a:r>
              <a:rPr lang="en-US" dirty="0">
                <a:solidFill>
                  <a:srgbClr val="C00000"/>
                </a:solidFill>
              </a:rPr>
              <a:t>arrays of bytes </a:t>
            </a:r>
            <a:r>
              <a:rPr lang="en-US" dirty="0"/>
              <a:t>representing </a:t>
            </a:r>
            <a:r>
              <a:rPr lang="en-US" dirty="0">
                <a:solidFill>
                  <a:srgbClr val="C00000"/>
                </a:solidFill>
              </a:rPr>
              <a:t>Unicode </a:t>
            </a:r>
            <a:r>
              <a:rPr lang="en-US" dirty="0"/>
              <a:t>characters.</a:t>
            </a:r>
          </a:p>
          <a:p>
            <a:r>
              <a:rPr lang="en-IN" dirty="0"/>
              <a:t>String can be represented as single, double or triple quotes.</a:t>
            </a:r>
          </a:p>
          <a:p>
            <a:pPr fontAlgn="base"/>
            <a:r>
              <a:rPr lang="en-US" dirty="0"/>
              <a:t>String with </a:t>
            </a:r>
            <a:r>
              <a:rPr lang="en-US" dirty="0">
                <a:solidFill>
                  <a:srgbClr val="C00000"/>
                </a:solidFill>
              </a:rPr>
              <a:t>triple</a:t>
            </a:r>
            <a:r>
              <a:rPr lang="en-US" dirty="0"/>
              <a:t> Quotes allows </a:t>
            </a:r>
            <a:r>
              <a:rPr lang="en-US" dirty="0">
                <a:solidFill>
                  <a:srgbClr val="C00000"/>
                </a:solidFill>
              </a:rPr>
              <a:t>multiple</a:t>
            </a:r>
            <a:r>
              <a:rPr lang="en-US" dirty="0"/>
              <a:t> lines.</a:t>
            </a:r>
          </a:p>
          <a:p>
            <a:pPr fontAlgn="base"/>
            <a:r>
              <a:rPr lang="en-IN" dirty="0"/>
              <a:t>String in python is </a:t>
            </a:r>
            <a:r>
              <a:rPr lang="en-IN" dirty="0">
                <a:solidFill>
                  <a:srgbClr val="C00000"/>
                </a:solidFill>
              </a:rPr>
              <a:t>immutable</a:t>
            </a:r>
            <a:r>
              <a:rPr lang="en-IN" dirty="0"/>
              <a:t>.</a:t>
            </a:r>
            <a:endParaRPr lang="en-US" dirty="0"/>
          </a:p>
          <a:p>
            <a:r>
              <a:rPr lang="en-US" dirty="0"/>
              <a:t>Square brackets can be used to access elements of the string, Ex. “Darshan”[1] = a, characters can also be accessed with reverse index like “Darshan”[-1] = n.</a:t>
            </a:r>
            <a:endParaRPr lang="en-IN" dirty="0"/>
          </a:p>
          <a:p>
            <a:endParaRPr lang="en-US" dirty="0"/>
          </a:p>
          <a:p>
            <a:pPr lvl="1"/>
            <a:endParaRPr lang="en-US" sz="2200" dirty="0"/>
          </a:p>
        </p:txBody>
      </p:sp>
      <p:sp>
        <p:nvSpPr>
          <p:cNvPr id="4" name="Rectangle 3">
            <a:extLst>
              <a:ext uri="{FF2B5EF4-FFF2-40B4-BE49-F238E27FC236}">
                <a16:creationId xmlns:a16="http://schemas.microsoft.com/office/drawing/2014/main" id="{87511408-1617-8885-198F-204D614C7EB9}"/>
              </a:ext>
            </a:extLst>
          </p:cNvPr>
          <p:cNvSpPr/>
          <p:nvPr/>
        </p:nvSpPr>
        <p:spPr>
          <a:xfrm>
            <a:off x="536411" y="4553844"/>
            <a:ext cx="10869686" cy="923330"/>
          </a:xfrm>
          <a:prstGeom prst="rect">
            <a:avLst/>
          </a:prstGeom>
          <a:solidFill>
            <a:schemeClr val="bg1">
              <a:lumMod val="95000"/>
            </a:schemeClr>
          </a:solidFill>
          <a:ln>
            <a:noFill/>
          </a:ln>
        </p:spPr>
        <p:txBody>
          <a:bodyPr wrap="square">
            <a:spAutoFit/>
          </a:bodyPr>
          <a:lstStyle/>
          <a:p>
            <a:r>
              <a:rPr lang="en-US" b="1" dirty="0">
                <a:latin typeface="Consolas" pitchFamily="49" charset="0"/>
                <a:cs typeface="Consolas" panose="020B0609020204030204" pitchFamily="49" charset="0"/>
              </a:rPr>
              <a:t>            x = "  D  a  r  s  h  a  n  "</a:t>
            </a:r>
          </a:p>
          <a:p>
            <a:r>
              <a:rPr lang="en-IN" b="1" dirty="0">
                <a:latin typeface="Consolas" pitchFamily="49" charset="0"/>
                <a:cs typeface="Consolas" panose="020B0609020204030204" pitchFamily="49" charset="0"/>
              </a:rPr>
              <a:t>        index =    0  1  2  3  4  5  6</a:t>
            </a:r>
          </a:p>
          <a:p>
            <a:r>
              <a:rPr lang="en-IN" b="1" dirty="0">
                <a:latin typeface="Consolas" pitchFamily="49" charset="0"/>
                <a:cs typeface="Consolas" panose="020B0609020204030204" pitchFamily="49" charset="0"/>
              </a:rPr>
              <a:t>Reverse index =    0 -6 -5 -4 -3 -2 -1 </a:t>
            </a:r>
          </a:p>
        </p:txBody>
      </p:sp>
      <p:sp>
        <p:nvSpPr>
          <p:cNvPr id="5" name="Rectangle: Top Corners Rounded 6">
            <a:extLst>
              <a:ext uri="{FF2B5EF4-FFF2-40B4-BE49-F238E27FC236}">
                <a16:creationId xmlns:a16="http://schemas.microsoft.com/office/drawing/2014/main" id="{7CAE57F5-8FD5-136B-D12A-CEA9E9DB3E98}"/>
              </a:ext>
            </a:extLst>
          </p:cNvPr>
          <p:cNvSpPr/>
          <p:nvPr/>
        </p:nvSpPr>
        <p:spPr>
          <a:xfrm>
            <a:off x="536411" y="4224660"/>
            <a:ext cx="155102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index</a:t>
            </a:r>
          </a:p>
        </p:txBody>
      </p:sp>
    </p:spTree>
    <p:extLst>
      <p:ext uri="{BB962C8B-B14F-4D97-AF65-F5344CB8AC3E}">
        <p14:creationId xmlns:p14="http://schemas.microsoft.com/office/powerpoint/2010/main" val="238038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bg/>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9A401-C856-D886-FFE3-8EA367DCD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29E43-45BB-0B55-9499-30E528F0B009}"/>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Operators</a:t>
            </a:r>
          </a:p>
        </p:txBody>
      </p:sp>
      <p:sp>
        <p:nvSpPr>
          <p:cNvPr id="3" name="Text Placeholder 2">
            <a:extLst>
              <a:ext uri="{FF2B5EF4-FFF2-40B4-BE49-F238E27FC236}">
                <a16:creationId xmlns:a16="http://schemas.microsoft.com/office/drawing/2014/main" id="{171B1934-1175-EE45-B072-181657341973}"/>
              </a:ext>
            </a:extLst>
          </p:cNvPr>
          <p:cNvSpPr>
            <a:spLocks noGrp="1"/>
          </p:cNvSpPr>
          <p:nvPr>
            <p:ph type="body" idx="1"/>
          </p:nvPr>
        </p:nvSpPr>
        <p:spPr/>
        <p:txBody>
          <a:bodyPr/>
          <a:lstStyle/>
          <a:p>
            <a:r>
              <a:rPr lang="en-US" dirty="0"/>
              <a:t>Section - 13</a:t>
            </a:r>
          </a:p>
        </p:txBody>
      </p:sp>
    </p:spTree>
    <p:extLst>
      <p:ext uri="{BB962C8B-B14F-4D97-AF65-F5344CB8AC3E}">
        <p14:creationId xmlns:p14="http://schemas.microsoft.com/office/powerpoint/2010/main" val="42540338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5DFB6-1509-3E9F-6A1F-C7A7BD710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564E6-49C5-3A38-EA52-228D9F5787AE}"/>
              </a:ext>
            </a:extLst>
          </p:cNvPr>
          <p:cNvSpPr>
            <a:spLocks noGrp="1"/>
          </p:cNvSpPr>
          <p:nvPr>
            <p:ph type="title"/>
          </p:nvPr>
        </p:nvSpPr>
        <p:spPr>
          <a:xfrm>
            <a:off x="-1" y="0"/>
            <a:ext cx="12192000" cy="711200"/>
          </a:xfrm>
        </p:spPr>
        <p:txBody>
          <a:bodyPr>
            <a:normAutofit/>
          </a:bodyPr>
          <a:lstStyle/>
          <a:p>
            <a:r>
              <a:rPr lang="en-IN" sz="3600" dirty="0"/>
              <a:t>Operators in Python</a:t>
            </a:r>
            <a:endParaRPr lang="en-US" sz="3600" dirty="0"/>
          </a:p>
        </p:txBody>
      </p:sp>
      <p:sp>
        <p:nvSpPr>
          <p:cNvPr id="3" name="Content Placeholder 2">
            <a:extLst>
              <a:ext uri="{FF2B5EF4-FFF2-40B4-BE49-F238E27FC236}">
                <a16:creationId xmlns:a16="http://schemas.microsoft.com/office/drawing/2014/main" id="{7BC972D6-AFF4-86A4-E67B-FE2FA7555617}"/>
              </a:ext>
            </a:extLst>
          </p:cNvPr>
          <p:cNvSpPr>
            <a:spLocks noGrp="1"/>
          </p:cNvSpPr>
          <p:nvPr>
            <p:ph idx="1"/>
          </p:nvPr>
        </p:nvSpPr>
        <p:spPr>
          <a:xfrm>
            <a:off x="131179" y="909218"/>
            <a:ext cx="11929641" cy="5590565"/>
          </a:xfrm>
        </p:spPr>
        <p:txBody>
          <a:bodyPr/>
          <a:lstStyle/>
          <a:p>
            <a:r>
              <a:rPr lang="en-US" dirty="0"/>
              <a:t>Operators are used to performing </a:t>
            </a:r>
            <a:r>
              <a:rPr lang="en-US" dirty="0">
                <a:solidFill>
                  <a:srgbClr val="C00000"/>
                </a:solidFill>
              </a:rPr>
              <a:t>operations</a:t>
            </a:r>
            <a:r>
              <a:rPr lang="en-US" dirty="0"/>
              <a:t> on variables and values.</a:t>
            </a:r>
          </a:p>
          <a:p>
            <a:pPr lvl="0"/>
            <a:r>
              <a:rPr lang="en-US" dirty="0"/>
              <a:t>We can </a:t>
            </a:r>
            <a:r>
              <a:rPr lang="en-US" dirty="0">
                <a:solidFill>
                  <a:srgbClr val="C00000"/>
                </a:solidFill>
              </a:rPr>
              <a:t>segregate</a:t>
            </a:r>
            <a:r>
              <a:rPr lang="en-US" dirty="0"/>
              <a:t> python operators in following groups,</a:t>
            </a:r>
          </a:p>
          <a:p>
            <a:pPr lvl="1"/>
            <a:r>
              <a:rPr lang="en-US" sz="2200" dirty="0"/>
              <a:t>Arithmetic operators</a:t>
            </a:r>
          </a:p>
          <a:p>
            <a:pPr lvl="1"/>
            <a:r>
              <a:rPr lang="en-US" sz="2200" dirty="0"/>
              <a:t>Assignment operators</a:t>
            </a:r>
          </a:p>
          <a:p>
            <a:pPr lvl="1"/>
            <a:r>
              <a:rPr lang="en-US" sz="2200" dirty="0"/>
              <a:t>Comparison operators</a:t>
            </a:r>
          </a:p>
          <a:p>
            <a:pPr lvl="1"/>
            <a:r>
              <a:rPr lang="en-US" sz="2200" dirty="0"/>
              <a:t>Logical operators</a:t>
            </a:r>
          </a:p>
          <a:p>
            <a:pPr lvl="1"/>
            <a:r>
              <a:rPr lang="en-US" sz="2200" dirty="0"/>
              <a:t>Bitwise operators</a:t>
            </a:r>
          </a:p>
          <a:p>
            <a:pPr lvl="1"/>
            <a:r>
              <a:rPr lang="en-US" sz="2200" dirty="0"/>
              <a:t>Identity operators</a:t>
            </a:r>
          </a:p>
          <a:p>
            <a:pPr lvl="1"/>
            <a:r>
              <a:rPr lang="en-US" sz="2200" dirty="0"/>
              <a:t>Membership operators</a:t>
            </a:r>
          </a:p>
          <a:p>
            <a:pPr lvl="1"/>
            <a:endParaRPr lang="en-US" sz="2200" dirty="0"/>
          </a:p>
        </p:txBody>
      </p:sp>
    </p:spTree>
    <p:extLst>
      <p:ext uri="{BB962C8B-B14F-4D97-AF65-F5344CB8AC3E}">
        <p14:creationId xmlns:p14="http://schemas.microsoft.com/office/powerpoint/2010/main" val="35740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D38DD-AC44-2821-B4A0-97576EF9D0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655DED-5929-2EB9-AD9A-2E28DC342E68}"/>
              </a:ext>
            </a:extLst>
          </p:cNvPr>
          <p:cNvSpPr>
            <a:spLocks noGrp="1"/>
          </p:cNvSpPr>
          <p:nvPr>
            <p:ph type="title"/>
          </p:nvPr>
        </p:nvSpPr>
        <p:spPr>
          <a:xfrm>
            <a:off x="-1" y="0"/>
            <a:ext cx="12192000" cy="711200"/>
          </a:xfrm>
        </p:spPr>
        <p:txBody>
          <a:bodyPr>
            <a:normAutofit/>
          </a:bodyPr>
          <a:lstStyle/>
          <a:p>
            <a:r>
              <a:rPr lang="en-IN" sz="3600" dirty="0"/>
              <a:t>Arithmetic Operators</a:t>
            </a:r>
            <a:endParaRPr lang="en-US" sz="3600" dirty="0"/>
          </a:p>
        </p:txBody>
      </p:sp>
      <p:sp>
        <p:nvSpPr>
          <p:cNvPr id="3" name="Content Placeholder 2">
            <a:extLst>
              <a:ext uri="{FF2B5EF4-FFF2-40B4-BE49-F238E27FC236}">
                <a16:creationId xmlns:a16="http://schemas.microsoft.com/office/drawing/2014/main" id="{4DB2FDF3-42BB-F9D1-8648-30D63B3B8FBF}"/>
              </a:ext>
            </a:extLst>
          </p:cNvPr>
          <p:cNvSpPr>
            <a:spLocks noGrp="1"/>
          </p:cNvSpPr>
          <p:nvPr>
            <p:ph idx="1"/>
          </p:nvPr>
        </p:nvSpPr>
        <p:spPr>
          <a:xfrm>
            <a:off x="131179" y="909218"/>
            <a:ext cx="11929641" cy="5590565"/>
          </a:xfrm>
        </p:spPr>
        <p:txBody>
          <a:bodyPr/>
          <a:lstStyle/>
          <a:p>
            <a:r>
              <a:rPr lang="en-US" dirty="0"/>
              <a:t>Arithmetic operators can be used with </a:t>
            </a:r>
            <a:r>
              <a:rPr lang="en-US" dirty="0">
                <a:solidFill>
                  <a:srgbClr val="C00000"/>
                </a:solidFill>
              </a:rPr>
              <a:t>numeric values </a:t>
            </a:r>
            <a:r>
              <a:rPr lang="en-US" dirty="0"/>
              <a:t>or variables to perform common </a:t>
            </a:r>
            <a:r>
              <a:rPr lang="en-US" dirty="0">
                <a:solidFill>
                  <a:srgbClr val="C00000"/>
                </a:solidFill>
              </a:rPr>
              <a:t>mathematical</a:t>
            </a:r>
            <a:r>
              <a:rPr lang="en-US" dirty="0"/>
              <a:t> operations.</a:t>
            </a:r>
          </a:p>
          <a:p>
            <a:r>
              <a:rPr lang="en-IN" dirty="0"/>
              <a:t>Note : consider A = 10 and B = 3.</a:t>
            </a:r>
          </a:p>
          <a:p>
            <a:endParaRPr lang="en-IN" dirty="0"/>
          </a:p>
          <a:p>
            <a:endParaRPr lang="en-IN" dirty="0"/>
          </a:p>
          <a:p>
            <a:endParaRPr lang="en-IN" dirty="0"/>
          </a:p>
          <a:p>
            <a:endParaRPr lang="en-IN" dirty="0"/>
          </a:p>
          <a:p>
            <a:endParaRPr lang="en-IN" dirty="0"/>
          </a:p>
          <a:p>
            <a:endParaRPr lang="en-IN" dirty="0"/>
          </a:p>
          <a:p>
            <a:endParaRPr lang="en-US" dirty="0">
              <a:solidFill>
                <a:srgbClr val="C00000"/>
              </a:solidFill>
            </a:endParaRPr>
          </a:p>
          <a:p>
            <a:pPr>
              <a:lnSpc>
                <a:spcPct val="150000"/>
              </a:lnSpc>
            </a:pPr>
            <a:r>
              <a:rPr lang="en-US" dirty="0">
                <a:solidFill>
                  <a:srgbClr val="C00000"/>
                </a:solidFill>
              </a:rPr>
              <a:t>Note: Python does not support pre/post increment(++)/decrement(--) operators. </a:t>
            </a:r>
            <a:endParaRPr lang="en-IN" dirty="0">
              <a:solidFill>
                <a:srgbClr val="C00000"/>
              </a:solidFill>
            </a:endParaRPr>
          </a:p>
          <a:p>
            <a:pPr lvl="1"/>
            <a:endParaRPr lang="en-US" sz="2200" dirty="0"/>
          </a:p>
        </p:txBody>
      </p:sp>
      <p:graphicFrame>
        <p:nvGraphicFramePr>
          <p:cNvPr id="4" name="Content Placeholder 4">
            <a:extLst>
              <a:ext uri="{FF2B5EF4-FFF2-40B4-BE49-F238E27FC236}">
                <a16:creationId xmlns:a16="http://schemas.microsoft.com/office/drawing/2014/main" id="{0254C6F9-D2B5-8493-5CD8-72E326FE41CB}"/>
              </a:ext>
            </a:extLst>
          </p:cNvPr>
          <p:cNvGraphicFramePr>
            <a:graphicFrameLocks/>
          </p:cNvGraphicFramePr>
          <p:nvPr>
            <p:extLst>
              <p:ext uri="{D42A27DB-BD31-4B8C-83A1-F6EECF244321}">
                <p14:modId xmlns:p14="http://schemas.microsoft.com/office/powerpoint/2010/main" val="2672220694"/>
              </p:ext>
            </p:extLst>
          </p:nvPr>
        </p:nvGraphicFramePr>
        <p:xfrm>
          <a:off x="512429" y="2123376"/>
          <a:ext cx="11413357" cy="82296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algn="ct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Addition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13</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5" name="Content Placeholder 4">
            <a:extLst>
              <a:ext uri="{FF2B5EF4-FFF2-40B4-BE49-F238E27FC236}">
                <a16:creationId xmlns:a16="http://schemas.microsoft.com/office/drawing/2014/main" id="{CD5843CF-1EEA-CE87-3CAA-8885C835F433}"/>
              </a:ext>
            </a:extLst>
          </p:cNvPr>
          <p:cNvGraphicFramePr>
            <a:graphicFrameLocks/>
          </p:cNvGraphicFramePr>
          <p:nvPr>
            <p:extLst>
              <p:ext uri="{D42A27DB-BD31-4B8C-83A1-F6EECF244321}">
                <p14:modId xmlns:p14="http://schemas.microsoft.com/office/powerpoint/2010/main" val="1739938234"/>
              </p:ext>
            </p:extLst>
          </p:nvPr>
        </p:nvGraphicFramePr>
        <p:xfrm>
          <a:off x="512428" y="2945157"/>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Subtraction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 -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7</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6" name="Content Placeholder 4">
            <a:extLst>
              <a:ext uri="{FF2B5EF4-FFF2-40B4-BE49-F238E27FC236}">
                <a16:creationId xmlns:a16="http://schemas.microsoft.com/office/drawing/2014/main" id="{AEDF3D19-425F-432F-86ED-9839110B6900}"/>
              </a:ext>
            </a:extLst>
          </p:cNvPr>
          <p:cNvGraphicFramePr>
            <a:graphicFrameLocks/>
          </p:cNvGraphicFramePr>
          <p:nvPr>
            <p:extLst>
              <p:ext uri="{D42A27DB-BD31-4B8C-83A1-F6EECF244321}">
                <p14:modId xmlns:p14="http://schemas.microsoft.com/office/powerpoint/2010/main" val="1758128863"/>
              </p:ext>
            </p:extLst>
          </p:nvPr>
        </p:nvGraphicFramePr>
        <p:xfrm>
          <a:off x="512427" y="3350487"/>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Division</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 /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3.3333333333333335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7" name="Content Placeholder 4">
            <a:extLst>
              <a:ext uri="{FF2B5EF4-FFF2-40B4-BE49-F238E27FC236}">
                <a16:creationId xmlns:a16="http://schemas.microsoft.com/office/drawing/2014/main" id="{969A92B8-3912-6B21-74D9-9D34177EE369}"/>
              </a:ext>
            </a:extLst>
          </p:cNvPr>
          <p:cNvGraphicFramePr>
            <a:graphicFrameLocks/>
          </p:cNvGraphicFramePr>
          <p:nvPr>
            <p:extLst>
              <p:ext uri="{D42A27DB-BD31-4B8C-83A1-F6EECF244321}">
                <p14:modId xmlns:p14="http://schemas.microsoft.com/office/powerpoint/2010/main" val="3851816509"/>
              </p:ext>
            </p:extLst>
          </p:nvPr>
        </p:nvGraphicFramePr>
        <p:xfrm>
          <a:off x="512426" y="3757113"/>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Multiplication</a:t>
                      </a:r>
                      <a:endParaRPr lang="en-US" sz="2000" b="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a:t>
                      </a:r>
                      <a:r>
                        <a:rPr lang="en-IN" sz="2000" b="0" baseline="0" dirty="0">
                          <a:solidFill>
                            <a:schemeClr val="tx1"/>
                          </a:solidFill>
                        </a:rPr>
                        <a:t> *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30</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Content Placeholder 4">
            <a:extLst>
              <a:ext uri="{FF2B5EF4-FFF2-40B4-BE49-F238E27FC236}">
                <a16:creationId xmlns:a16="http://schemas.microsoft.com/office/drawing/2014/main" id="{989E8A55-280F-A384-25C7-4C0D2767DC6E}"/>
              </a:ext>
            </a:extLst>
          </p:cNvPr>
          <p:cNvGraphicFramePr>
            <a:graphicFrameLocks/>
          </p:cNvGraphicFramePr>
          <p:nvPr>
            <p:extLst>
              <p:ext uri="{D42A27DB-BD31-4B8C-83A1-F6EECF244321}">
                <p14:modId xmlns:p14="http://schemas.microsoft.com/office/powerpoint/2010/main" val="2288578269"/>
              </p:ext>
            </p:extLst>
          </p:nvPr>
        </p:nvGraphicFramePr>
        <p:xfrm>
          <a:off x="512426" y="4169453"/>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Modulus return the remainder</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 %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1</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9" name="Content Placeholder 4">
            <a:extLst>
              <a:ext uri="{FF2B5EF4-FFF2-40B4-BE49-F238E27FC236}">
                <a16:creationId xmlns:a16="http://schemas.microsoft.com/office/drawing/2014/main" id="{97621899-B8B5-4F0F-11AF-9FDE13A89F4F}"/>
              </a:ext>
            </a:extLst>
          </p:cNvPr>
          <p:cNvGraphicFramePr>
            <a:graphicFrameLocks/>
          </p:cNvGraphicFramePr>
          <p:nvPr>
            <p:extLst>
              <p:ext uri="{D42A27DB-BD31-4B8C-83A1-F6EECF244321}">
                <p14:modId xmlns:p14="http://schemas.microsoft.com/office/powerpoint/2010/main" val="995753734"/>
              </p:ext>
            </p:extLst>
          </p:nvPr>
        </p:nvGraphicFramePr>
        <p:xfrm>
          <a:off x="512425" y="4580196"/>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IN" sz="1900" dirty="0">
                          <a:solidFill>
                            <a:schemeClr val="tx1"/>
                          </a:solidFill>
                        </a:rPr>
                        <a:t>//</a:t>
                      </a:r>
                      <a:endParaRPr lang="en-US" sz="19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Floor division returns the quotient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000" b="0" dirty="0">
                          <a:solidFill>
                            <a:schemeClr val="tx1"/>
                          </a:solidFill>
                        </a:rPr>
                        <a:t>A //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3</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graphicFrame>
        <p:nvGraphicFramePr>
          <p:cNvPr id="10" name="Content Placeholder 4">
            <a:extLst>
              <a:ext uri="{FF2B5EF4-FFF2-40B4-BE49-F238E27FC236}">
                <a16:creationId xmlns:a16="http://schemas.microsoft.com/office/drawing/2014/main" id="{B2A12FF3-074B-5ABB-59FC-9A7C96AFE2B5}"/>
              </a:ext>
            </a:extLst>
          </p:cNvPr>
          <p:cNvGraphicFramePr>
            <a:graphicFrameLocks/>
          </p:cNvGraphicFramePr>
          <p:nvPr>
            <p:extLst>
              <p:ext uri="{D42A27DB-BD31-4B8C-83A1-F6EECF244321}">
                <p14:modId xmlns:p14="http://schemas.microsoft.com/office/powerpoint/2010/main" val="1701654488"/>
              </p:ext>
            </p:extLst>
          </p:nvPr>
        </p:nvGraphicFramePr>
        <p:xfrm>
          <a:off x="512425" y="4994791"/>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IN" sz="190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Exponentiation </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000" b="0" dirty="0">
                          <a:solidFill>
                            <a:schemeClr val="tx1"/>
                          </a:solidFill>
                        </a:rPr>
                        <a:t>A **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10 * 10 * 10 = 1000</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5658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799A3-AFC5-749E-E46C-FE82C6D006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521058-8A51-48FB-30E0-AAF8B1569C79}"/>
              </a:ext>
            </a:extLst>
          </p:cNvPr>
          <p:cNvSpPr>
            <a:spLocks noGrp="1"/>
          </p:cNvSpPr>
          <p:nvPr>
            <p:ph type="title"/>
          </p:nvPr>
        </p:nvSpPr>
        <p:spPr>
          <a:xfrm>
            <a:off x="-1" y="0"/>
            <a:ext cx="12192000" cy="711200"/>
          </a:xfrm>
        </p:spPr>
        <p:txBody>
          <a:bodyPr>
            <a:normAutofit/>
          </a:bodyPr>
          <a:lstStyle/>
          <a:p>
            <a:r>
              <a:rPr lang="en-US" sz="3600" dirty="0"/>
              <a:t>Assignment</a:t>
            </a:r>
            <a:r>
              <a:rPr lang="en-IN" sz="3600" dirty="0"/>
              <a:t> Operators</a:t>
            </a:r>
            <a:endParaRPr lang="en-US" sz="3600" dirty="0"/>
          </a:p>
        </p:txBody>
      </p:sp>
      <p:sp>
        <p:nvSpPr>
          <p:cNvPr id="3" name="Content Placeholder 2">
            <a:extLst>
              <a:ext uri="{FF2B5EF4-FFF2-40B4-BE49-F238E27FC236}">
                <a16:creationId xmlns:a16="http://schemas.microsoft.com/office/drawing/2014/main" id="{9C8C6F97-C979-4308-6EA2-6B7635ABC1D3}"/>
              </a:ext>
            </a:extLst>
          </p:cNvPr>
          <p:cNvSpPr>
            <a:spLocks noGrp="1"/>
          </p:cNvSpPr>
          <p:nvPr>
            <p:ph idx="1"/>
          </p:nvPr>
        </p:nvSpPr>
        <p:spPr>
          <a:xfrm>
            <a:off x="131179" y="909218"/>
            <a:ext cx="11929641" cy="5590565"/>
          </a:xfrm>
        </p:spPr>
        <p:txBody>
          <a:bodyPr/>
          <a:lstStyle/>
          <a:p>
            <a:r>
              <a:rPr lang="en-US" dirty="0"/>
              <a:t>Assignment Operators are used to </a:t>
            </a:r>
            <a:r>
              <a:rPr lang="en-US" dirty="0">
                <a:solidFill>
                  <a:srgbClr val="C00000"/>
                </a:solidFill>
              </a:rPr>
              <a:t>assigning values to variables</a:t>
            </a:r>
            <a:r>
              <a:rPr lang="en-US" dirty="0"/>
              <a:t>. </a:t>
            </a:r>
          </a:p>
          <a:p>
            <a:r>
              <a:rPr lang="en-IN" dirty="0"/>
              <a:t>Note : consider A = 3, B = 5 and C = 0</a:t>
            </a:r>
          </a:p>
          <a:p>
            <a:endParaRPr lang="en-IN" dirty="0"/>
          </a:p>
          <a:p>
            <a:endParaRPr lang="en-IN" dirty="0"/>
          </a:p>
          <a:p>
            <a:endParaRPr lang="en-IN" dirty="0"/>
          </a:p>
          <a:p>
            <a:endParaRPr lang="en-IN" dirty="0"/>
          </a:p>
          <a:p>
            <a:endParaRPr lang="en-IN" dirty="0"/>
          </a:p>
          <a:p>
            <a:endParaRPr lang="en-IN" dirty="0"/>
          </a:p>
          <a:p>
            <a:pPr lvl="1"/>
            <a:endParaRPr lang="en-US" sz="2200" dirty="0"/>
          </a:p>
        </p:txBody>
      </p:sp>
      <p:graphicFrame>
        <p:nvGraphicFramePr>
          <p:cNvPr id="11" name="Content Placeholder 4">
            <a:extLst>
              <a:ext uri="{FF2B5EF4-FFF2-40B4-BE49-F238E27FC236}">
                <a16:creationId xmlns:a16="http://schemas.microsoft.com/office/drawing/2014/main" id="{9B58CFAB-4CC0-2448-3DFC-8A84E82B5686}"/>
              </a:ext>
            </a:extLst>
          </p:cNvPr>
          <p:cNvGraphicFramePr>
            <a:graphicFrameLocks/>
          </p:cNvGraphicFramePr>
          <p:nvPr>
            <p:extLst>
              <p:ext uri="{D42A27DB-BD31-4B8C-83A1-F6EECF244321}">
                <p14:modId xmlns:p14="http://schemas.microsoft.com/office/powerpoint/2010/main" val="2978189753"/>
              </p:ext>
            </p:extLst>
          </p:nvPr>
        </p:nvGraphicFramePr>
        <p:xfrm>
          <a:off x="512757" y="1988354"/>
          <a:ext cx="11413357" cy="82296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Assign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C = 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8</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2" name="Content Placeholder 4">
            <a:extLst>
              <a:ext uri="{FF2B5EF4-FFF2-40B4-BE49-F238E27FC236}">
                <a16:creationId xmlns:a16="http://schemas.microsoft.com/office/drawing/2014/main" id="{B72C5DEB-2010-2A71-9902-30A00395628C}"/>
              </a:ext>
            </a:extLst>
          </p:cNvPr>
          <p:cNvGraphicFramePr>
            <a:graphicFrameLocks/>
          </p:cNvGraphicFramePr>
          <p:nvPr>
            <p:extLst>
              <p:ext uri="{D42A27DB-BD31-4B8C-83A1-F6EECF244321}">
                <p14:modId xmlns:p14="http://schemas.microsoft.com/office/powerpoint/2010/main" val="3379831011"/>
              </p:ext>
            </p:extLst>
          </p:nvPr>
        </p:nvGraphicFramePr>
        <p:xfrm>
          <a:off x="512757" y="2809017"/>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Add and Assign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8</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3" name="Content Placeholder 4">
            <a:extLst>
              <a:ext uri="{FF2B5EF4-FFF2-40B4-BE49-F238E27FC236}">
                <a16:creationId xmlns:a16="http://schemas.microsoft.com/office/drawing/2014/main" id="{CE4165BA-6127-C42F-BBBE-FBFE03BF5B1C}"/>
              </a:ext>
            </a:extLst>
          </p:cNvPr>
          <p:cNvGraphicFramePr>
            <a:graphicFrameLocks/>
          </p:cNvGraphicFramePr>
          <p:nvPr>
            <p:extLst>
              <p:ext uri="{D42A27DB-BD31-4B8C-83A1-F6EECF244321}">
                <p14:modId xmlns:p14="http://schemas.microsoft.com/office/powerpoint/2010/main" val="4000950569"/>
              </p:ext>
            </p:extLst>
          </p:nvPr>
        </p:nvGraphicFramePr>
        <p:xfrm>
          <a:off x="512756" y="3213829"/>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Subtract and Assign</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4" name="Content Placeholder 4">
            <a:extLst>
              <a:ext uri="{FF2B5EF4-FFF2-40B4-BE49-F238E27FC236}">
                <a16:creationId xmlns:a16="http://schemas.microsoft.com/office/drawing/2014/main" id="{1226798A-432B-39E5-1388-1BBD0F38426F}"/>
              </a:ext>
            </a:extLst>
          </p:cNvPr>
          <p:cNvGraphicFramePr>
            <a:graphicFrameLocks/>
          </p:cNvGraphicFramePr>
          <p:nvPr>
            <p:extLst>
              <p:ext uri="{D42A27DB-BD31-4B8C-83A1-F6EECF244321}">
                <p14:modId xmlns:p14="http://schemas.microsoft.com/office/powerpoint/2010/main" val="3145790612"/>
              </p:ext>
            </p:extLst>
          </p:nvPr>
        </p:nvGraphicFramePr>
        <p:xfrm>
          <a:off x="512756" y="3609407"/>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Multiply and Assign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15</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15" name="Content Placeholder 4">
            <a:extLst>
              <a:ext uri="{FF2B5EF4-FFF2-40B4-BE49-F238E27FC236}">
                <a16:creationId xmlns:a16="http://schemas.microsoft.com/office/drawing/2014/main" id="{9BEA2F6B-0F6F-D0EC-1FEC-F746615A4C6A}"/>
              </a:ext>
            </a:extLst>
          </p:cNvPr>
          <p:cNvGraphicFramePr>
            <a:graphicFrameLocks/>
          </p:cNvGraphicFramePr>
          <p:nvPr>
            <p:extLst>
              <p:ext uri="{D42A27DB-BD31-4B8C-83A1-F6EECF244321}">
                <p14:modId xmlns:p14="http://schemas.microsoft.com/office/powerpoint/2010/main" val="2154128057"/>
              </p:ext>
            </p:extLst>
          </p:nvPr>
        </p:nvGraphicFramePr>
        <p:xfrm>
          <a:off x="512756" y="4016956"/>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Divide and Assign</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0.6</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16" name="Content Placeholder 4">
            <a:extLst>
              <a:ext uri="{FF2B5EF4-FFF2-40B4-BE49-F238E27FC236}">
                <a16:creationId xmlns:a16="http://schemas.microsoft.com/office/drawing/2014/main" id="{F8B63B30-41C9-542F-9EA1-635ED1A910C2}"/>
              </a:ext>
            </a:extLst>
          </p:cNvPr>
          <p:cNvGraphicFramePr>
            <a:graphicFrameLocks/>
          </p:cNvGraphicFramePr>
          <p:nvPr>
            <p:extLst>
              <p:ext uri="{D42A27DB-BD31-4B8C-83A1-F6EECF244321}">
                <p14:modId xmlns:p14="http://schemas.microsoft.com/office/powerpoint/2010/main" val="3816787536"/>
              </p:ext>
            </p:extLst>
          </p:nvPr>
        </p:nvGraphicFramePr>
        <p:xfrm>
          <a:off x="512756" y="4428436"/>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Modulus and Assign</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3</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graphicFrame>
        <p:nvGraphicFramePr>
          <p:cNvPr id="17" name="Content Placeholder 4">
            <a:extLst>
              <a:ext uri="{FF2B5EF4-FFF2-40B4-BE49-F238E27FC236}">
                <a16:creationId xmlns:a16="http://schemas.microsoft.com/office/drawing/2014/main" id="{B08AB533-CDC5-A7BE-063C-4C786DC6DA1D}"/>
              </a:ext>
            </a:extLst>
          </p:cNvPr>
          <p:cNvGraphicFramePr>
            <a:graphicFrameLocks/>
          </p:cNvGraphicFramePr>
          <p:nvPr>
            <p:extLst>
              <p:ext uri="{D42A27DB-BD31-4B8C-83A1-F6EECF244321}">
                <p14:modId xmlns:p14="http://schemas.microsoft.com/office/powerpoint/2010/main" val="2770423468"/>
              </p:ext>
            </p:extLst>
          </p:nvPr>
        </p:nvGraphicFramePr>
        <p:xfrm>
          <a:off x="512756" y="4835985"/>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a:t>
                      </a:r>
                      <a:endParaRPr lang="en-IN" sz="19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Divide(floor) and Assign</a:t>
                      </a:r>
                      <a:r>
                        <a:rPr lang="en-US" sz="1800" b="0" i="0" kern="1200" dirty="0">
                          <a:solidFill>
                            <a:schemeClr val="tx1"/>
                          </a:solidFill>
                          <a:latin typeface="+mn-lt"/>
                          <a:ea typeface="+mn-ea"/>
                          <a:cs typeface="+mn-cs"/>
                        </a:rPr>
                        <a:t>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6368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261BE-402E-E2BB-F7BB-147B0B4952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9ED1B6-C7D1-8C52-8024-2A2C17E57EF4}"/>
              </a:ext>
            </a:extLst>
          </p:cNvPr>
          <p:cNvSpPr>
            <a:spLocks noGrp="1"/>
          </p:cNvSpPr>
          <p:nvPr>
            <p:ph type="title"/>
          </p:nvPr>
        </p:nvSpPr>
        <p:spPr>
          <a:xfrm>
            <a:off x="-1" y="0"/>
            <a:ext cx="12192000" cy="711200"/>
          </a:xfrm>
        </p:spPr>
        <p:txBody>
          <a:bodyPr>
            <a:normAutofit/>
          </a:bodyPr>
          <a:lstStyle/>
          <a:p>
            <a:r>
              <a:rPr lang="en-IN" sz="3600" dirty="0"/>
              <a:t>Relational Operators</a:t>
            </a:r>
            <a:endParaRPr lang="en-US" sz="3600" dirty="0"/>
          </a:p>
        </p:txBody>
      </p:sp>
      <p:sp>
        <p:nvSpPr>
          <p:cNvPr id="3" name="Content Placeholder 2">
            <a:extLst>
              <a:ext uri="{FF2B5EF4-FFF2-40B4-BE49-F238E27FC236}">
                <a16:creationId xmlns:a16="http://schemas.microsoft.com/office/drawing/2014/main" id="{19C2E48A-18B5-01FF-024C-B619173D7E92}"/>
              </a:ext>
            </a:extLst>
          </p:cNvPr>
          <p:cNvSpPr>
            <a:spLocks noGrp="1"/>
          </p:cNvSpPr>
          <p:nvPr>
            <p:ph idx="1"/>
          </p:nvPr>
        </p:nvSpPr>
        <p:spPr>
          <a:xfrm>
            <a:off x="131179" y="909218"/>
            <a:ext cx="11929641" cy="5590565"/>
          </a:xfrm>
        </p:spPr>
        <p:txBody>
          <a:bodyPr/>
          <a:lstStyle/>
          <a:p>
            <a:r>
              <a:rPr lang="en-US" dirty="0"/>
              <a:t>Relational operators are used for </a:t>
            </a:r>
            <a:r>
              <a:rPr lang="en-US" dirty="0">
                <a:solidFill>
                  <a:srgbClr val="C00000"/>
                </a:solidFill>
              </a:rPr>
              <a:t>comparing the values</a:t>
            </a:r>
            <a:r>
              <a:rPr lang="en-US" dirty="0"/>
              <a:t>. It either returns </a:t>
            </a:r>
            <a:r>
              <a:rPr lang="en-US" dirty="0">
                <a:solidFill>
                  <a:srgbClr val="C00000"/>
                </a:solidFill>
              </a:rPr>
              <a:t>True</a:t>
            </a:r>
            <a:r>
              <a:rPr lang="en-US" dirty="0"/>
              <a:t> or </a:t>
            </a:r>
            <a:r>
              <a:rPr lang="en-US" dirty="0">
                <a:solidFill>
                  <a:srgbClr val="C00000"/>
                </a:solidFill>
              </a:rPr>
              <a:t>False</a:t>
            </a:r>
            <a:r>
              <a:rPr lang="en-US" dirty="0"/>
              <a:t> according to the condition. </a:t>
            </a:r>
          </a:p>
          <a:p>
            <a:r>
              <a:rPr lang="en-IN" dirty="0"/>
              <a:t>Note : consider A = 9, B = 5.</a:t>
            </a:r>
          </a:p>
          <a:p>
            <a:endParaRPr lang="en-IN" dirty="0"/>
          </a:p>
          <a:p>
            <a:endParaRPr lang="en-IN" dirty="0"/>
          </a:p>
          <a:p>
            <a:endParaRPr lang="en-IN" dirty="0"/>
          </a:p>
          <a:p>
            <a:endParaRPr lang="en-IN" dirty="0"/>
          </a:p>
          <a:p>
            <a:endParaRPr lang="en-IN" dirty="0"/>
          </a:p>
          <a:p>
            <a:endParaRPr lang="en-IN" dirty="0"/>
          </a:p>
          <a:p>
            <a:pPr lvl="1"/>
            <a:endParaRPr lang="en-US" sz="2200" dirty="0"/>
          </a:p>
        </p:txBody>
      </p:sp>
      <p:graphicFrame>
        <p:nvGraphicFramePr>
          <p:cNvPr id="4" name="Content Placeholder 4">
            <a:extLst>
              <a:ext uri="{FF2B5EF4-FFF2-40B4-BE49-F238E27FC236}">
                <a16:creationId xmlns:a16="http://schemas.microsoft.com/office/drawing/2014/main" id="{0654D03D-B2C7-0B53-0C3A-C912225D86EE}"/>
              </a:ext>
            </a:extLst>
          </p:cNvPr>
          <p:cNvGraphicFramePr>
            <a:graphicFrameLocks/>
          </p:cNvGraphicFramePr>
          <p:nvPr>
            <p:extLst>
              <p:ext uri="{D42A27DB-BD31-4B8C-83A1-F6EECF244321}">
                <p14:modId xmlns:p14="http://schemas.microsoft.com/office/powerpoint/2010/main" val="390984336"/>
              </p:ext>
            </p:extLst>
          </p:nvPr>
        </p:nvGraphicFramePr>
        <p:xfrm>
          <a:off x="510619" y="2293191"/>
          <a:ext cx="11413357" cy="82296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&gt;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Greater than</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&gt;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True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5" name="Content Placeholder 4">
            <a:extLst>
              <a:ext uri="{FF2B5EF4-FFF2-40B4-BE49-F238E27FC236}">
                <a16:creationId xmlns:a16="http://schemas.microsoft.com/office/drawing/2014/main" id="{4B5E1DBA-E858-4947-172D-B536B4539E7D}"/>
              </a:ext>
            </a:extLst>
          </p:cNvPr>
          <p:cNvGraphicFramePr>
            <a:graphicFrameLocks/>
          </p:cNvGraphicFramePr>
          <p:nvPr>
            <p:extLst>
              <p:ext uri="{D42A27DB-BD31-4B8C-83A1-F6EECF244321}">
                <p14:modId xmlns:p14="http://schemas.microsoft.com/office/powerpoint/2010/main" val="1053663276"/>
              </p:ext>
            </p:extLst>
          </p:nvPr>
        </p:nvGraphicFramePr>
        <p:xfrm>
          <a:off x="510618" y="3116151"/>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dirty="0">
                          <a:solidFill>
                            <a:schemeClr val="tx1"/>
                          </a:solidFill>
                        </a:rPr>
                        <a:t>&lt;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Less than</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 &lt;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False</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6" name="Content Placeholder 4">
            <a:extLst>
              <a:ext uri="{FF2B5EF4-FFF2-40B4-BE49-F238E27FC236}">
                <a16:creationId xmlns:a16="http://schemas.microsoft.com/office/drawing/2014/main" id="{0FDF70B1-39F6-D044-BD84-251418AD3AD6}"/>
              </a:ext>
            </a:extLst>
          </p:cNvPr>
          <p:cNvGraphicFramePr>
            <a:graphicFrameLocks/>
          </p:cNvGraphicFramePr>
          <p:nvPr>
            <p:extLst>
              <p:ext uri="{D42A27DB-BD31-4B8C-83A1-F6EECF244321}">
                <p14:modId xmlns:p14="http://schemas.microsoft.com/office/powerpoint/2010/main" val="1813999097"/>
              </p:ext>
            </p:extLst>
          </p:nvPr>
        </p:nvGraphicFramePr>
        <p:xfrm>
          <a:off x="510618" y="3528669"/>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Equal to</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 ==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False</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7" name="Content Placeholder 4">
            <a:extLst>
              <a:ext uri="{FF2B5EF4-FFF2-40B4-BE49-F238E27FC236}">
                <a16:creationId xmlns:a16="http://schemas.microsoft.com/office/drawing/2014/main" id="{BF1E8E6A-237F-E77E-7752-7401C7E4D854}"/>
              </a:ext>
            </a:extLst>
          </p:cNvPr>
          <p:cNvGraphicFramePr>
            <a:graphicFrameLocks/>
          </p:cNvGraphicFramePr>
          <p:nvPr>
            <p:extLst>
              <p:ext uri="{D42A27DB-BD31-4B8C-83A1-F6EECF244321}">
                <p14:modId xmlns:p14="http://schemas.microsoft.com/office/powerpoint/2010/main" val="1538569078"/>
              </p:ext>
            </p:extLst>
          </p:nvPr>
        </p:nvGraphicFramePr>
        <p:xfrm>
          <a:off x="510618" y="3935196"/>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Not Equal to</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 !=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True</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Content Placeholder 4">
            <a:extLst>
              <a:ext uri="{FF2B5EF4-FFF2-40B4-BE49-F238E27FC236}">
                <a16:creationId xmlns:a16="http://schemas.microsoft.com/office/drawing/2014/main" id="{9ED5DFA2-93EB-3055-66F3-8746EB9742A4}"/>
              </a:ext>
            </a:extLst>
          </p:cNvPr>
          <p:cNvGraphicFramePr>
            <a:graphicFrameLocks/>
          </p:cNvGraphicFramePr>
          <p:nvPr>
            <p:extLst>
              <p:ext uri="{D42A27DB-BD31-4B8C-83A1-F6EECF244321}">
                <p14:modId xmlns:p14="http://schemas.microsoft.com/office/powerpoint/2010/main" val="497475546"/>
              </p:ext>
            </p:extLst>
          </p:nvPr>
        </p:nvGraphicFramePr>
        <p:xfrm>
          <a:off x="510618" y="4351350"/>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&gt;=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Greater than or equal to</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 &gt;=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True</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9" name="Content Placeholder 4">
            <a:extLst>
              <a:ext uri="{FF2B5EF4-FFF2-40B4-BE49-F238E27FC236}">
                <a16:creationId xmlns:a16="http://schemas.microsoft.com/office/drawing/2014/main" id="{57F4FD69-D3AF-1919-3652-6ED194A3E426}"/>
              </a:ext>
            </a:extLst>
          </p:cNvPr>
          <p:cNvGraphicFramePr>
            <a:graphicFrameLocks/>
          </p:cNvGraphicFramePr>
          <p:nvPr>
            <p:extLst>
              <p:ext uri="{D42A27DB-BD31-4B8C-83A1-F6EECF244321}">
                <p14:modId xmlns:p14="http://schemas.microsoft.com/office/powerpoint/2010/main" val="3982965760"/>
              </p:ext>
            </p:extLst>
          </p:nvPr>
        </p:nvGraphicFramePr>
        <p:xfrm>
          <a:off x="510618" y="4761013"/>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&lt;=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Less than or equal to</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 &lt;= B</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False</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7824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0B1EA-F826-897F-BC2F-40F4A8F98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6A1155-9FB7-03D9-6403-41711DB5E61E}"/>
              </a:ext>
            </a:extLst>
          </p:cNvPr>
          <p:cNvSpPr>
            <a:spLocks noGrp="1"/>
          </p:cNvSpPr>
          <p:nvPr>
            <p:ph type="title"/>
          </p:nvPr>
        </p:nvSpPr>
        <p:spPr>
          <a:xfrm>
            <a:off x="-1" y="0"/>
            <a:ext cx="12192000" cy="711200"/>
          </a:xfrm>
        </p:spPr>
        <p:txBody>
          <a:bodyPr>
            <a:normAutofit/>
          </a:bodyPr>
          <a:lstStyle/>
          <a:p>
            <a:r>
              <a:rPr lang="en-US" sz="3600" dirty="0"/>
              <a:t>Logical Operators</a:t>
            </a:r>
          </a:p>
        </p:txBody>
      </p:sp>
      <p:sp>
        <p:nvSpPr>
          <p:cNvPr id="3" name="Content Placeholder 2">
            <a:extLst>
              <a:ext uri="{FF2B5EF4-FFF2-40B4-BE49-F238E27FC236}">
                <a16:creationId xmlns:a16="http://schemas.microsoft.com/office/drawing/2014/main" id="{27DF36B4-64CD-ECD8-1AB0-00D778C3D1BD}"/>
              </a:ext>
            </a:extLst>
          </p:cNvPr>
          <p:cNvSpPr>
            <a:spLocks noGrp="1"/>
          </p:cNvSpPr>
          <p:nvPr>
            <p:ph idx="1"/>
          </p:nvPr>
        </p:nvSpPr>
        <p:spPr>
          <a:xfrm>
            <a:off x="131179" y="909218"/>
            <a:ext cx="11929641" cy="5590565"/>
          </a:xfrm>
        </p:spPr>
        <p:txBody>
          <a:bodyPr/>
          <a:lstStyle/>
          <a:p>
            <a:r>
              <a:rPr lang="en-IN" dirty="0"/>
              <a:t>Logical Operators are used to perform </a:t>
            </a:r>
            <a:r>
              <a:rPr lang="en-IN" dirty="0">
                <a:solidFill>
                  <a:srgbClr val="C00000"/>
                </a:solidFill>
              </a:rPr>
              <a:t>logical operations </a:t>
            </a:r>
            <a:r>
              <a:rPr lang="en-IN" dirty="0"/>
              <a:t>on the values of variables. The value is either </a:t>
            </a:r>
            <a:r>
              <a:rPr lang="en-IN" dirty="0">
                <a:solidFill>
                  <a:srgbClr val="C00000"/>
                </a:solidFill>
              </a:rPr>
              <a:t>true</a:t>
            </a:r>
            <a:r>
              <a:rPr lang="en-IN" dirty="0"/>
              <a:t> or </a:t>
            </a:r>
            <a:r>
              <a:rPr lang="en-IN" dirty="0">
                <a:solidFill>
                  <a:srgbClr val="C00000"/>
                </a:solidFill>
              </a:rPr>
              <a:t>false</a:t>
            </a:r>
            <a:r>
              <a:rPr lang="en-IN" dirty="0"/>
              <a:t>. We can figure out the conditions by the result of the </a:t>
            </a:r>
            <a:r>
              <a:rPr lang="en-IN" dirty="0">
                <a:solidFill>
                  <a:srgbClr val="C00000"/>
                </a:solidFill>
              </a:rPr>
              <a:t>truth values</a:t>
            </a:r>
            <a:r>
              <a:rPr lang="en-IN" dirty="0"/>
              <a:t>.</a:t>
            </a:r>
          </a:p>
          <a:p>
            <a:r>
              <a:rPr lang="en-IN" dirty="0"/>
              <a:t>Note : consider A = 10 and B = 3.</a:t>
            </a:r>
          </a:p>
          <a:p>
            <a:endParaRPr lang="en-IN" dirty="0"/>
          </a:p>
          <a:p>
            <a:endParaRPr lang="en-IN" dirty="0"/>
          </a:p>
          <a:p>
            <a:endParaRPr lang="en-IN" dirty="0"/>
          </a:p>
          <a:p>
            <a:endParaRPr lang="en-IN" dirty="0"/>
          </a:p>
          <a:p>
            <a:endParaRPr lang="en-IN" dirty="0"/>
          </a:p>
          <a:p>
            <a:endParaRPr lang="en-IN" dirty="0"/>
          </a:p>
          <a:p>
            <a:pPr lvl="1"/>
            <a:endParaRPr lang="en-US" sz="2200" dirty="0"/>
          </a:p>
        </p:txBody>
      </p:sp>
      <p:graphicFrame>
        <p:nvGraphicFramePr>
          <p:cNvPr id="10" name="Content Placeholder 4">
            <a:extLst>
              <a:ext uri="{FF2B5EF4-FFF2-40B4-BE49-F238E27FC236}">
                <a16:creationId xmlns:a16="http://schemas.microsoft.com/office/drawing/2014/main" id="{7CEEC037-8E93-9676-8155-D5C8DD8E1A5A}"/>
              </a:ext>
            </a:extLst>
          </p:cNvPr>
          <p:cNvGraphicFramePr>
            <a:graphicFrameLocks/>
          </p:cNvGraphicFramePr>
          <p:nvPr>
            <p:extLst>
              <p:ext uri="{D42A27DB-BD31-4B8C-83A1-F6EECF244321}">
                <p14:modId xmlns:p14="http://schemas.microsoft.com/office/powerpoint/2010/main" val="2374501889"/>
              </p:ext>
            </p:extLst>
          </p:nvPr>
        </p:nvGraphicFramePr>
        <p:xfrm>
          <a:off x="515005" y="2317502"/>
          <a:ext cx="11413357" cy="82296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algn="ctr"/>
                      <a:r>
                        <a:rPr lang="en-IN" sz="1900" dirty="0"/>
                        <a:t>and</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Returns True if both statements are true</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&gt; 5 </a:t>
                      </a:r>
                      <a:r>
                        <a:rPr lang="en-IN" sz="2000" b="1" dirty="0">
                          <a:solidFill>
                            <a:schemeClr val="tx1"/>
                          </a:solidFill>
                        </a:rPr>
                        <a:t>and</a:t>
                      </a:r>
                      <a:r>
                        <a:rPr lang="en-IN" sz="2000" dirty="0">
                          <a:solidFill>
                            <a:schemeClr val="tx1"/>
                          </a:solidFill>
                        </a:rPr>
                        <a:t> B</a:t>
                      </a:r>
                      <a:r>
                        <a:rPr lang="en-IN" sz="2000" baseline="0" dirty="0">
                          <a:solidFill>
                            <a:schemeClr val="tx1"/>
                          </a:solidFill>
                        </a:rPr>
                        <a:t> &lt; 5</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True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1" name="Content Placeholder 4">
            <a:extLst>
              <a:ext uri="{FF2B5EF4-FFF2-40B4-BE49-F238E27FC236}">
                <a16:creationId xmlns:a16="http://schemas.microsoft.com/office/drawing/2014/main" id="{33FB21F7-296D-F21C-70DF-9E40D8F951D0}"/>
              </a:ext>
            </a:extLst>
          </p:cNvPr>
          <p:cNvGraphicFramePr>
            <a:graphicFrameLocks/>
          </p:cNvGraphicFramePr>
          <p:nvPr>
            <p:extLst>
              <p:ext uri="{D42A27DB-BD31-4B8C-83A1-F6EECF244321}">
                <p14:modId xmlns:p14="http://schemas.microsoft.com/office/powerpoint/2010/main" val="3383746877"/>
              </p:ext>
            </p:extLst>
          </p:nvPr>
        </p:nvGraphicFramePr>
        <p:xfrm>
          <a:off x="515004" y="3113110"/>
          <a:ext cx="11413357" cy="39624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0">
                <a:tc>
                  <a:txBody>
                    <a:bodyPr/>
                    <a:lstStyle/>
                    <a:p>
                      <a:pPr algn="ctr"/>
                      <a:r>
                        <a:rPr lang="en-IN" sz="1900" b="0" dirty="0">
                          <a:solidFill>
                            <a:schemeClr val="tx1"/>
                          </a:solidFill>
                        </a:rPr>
                        <a:t>or</a:t>
                      </a:r>
                      <a:endParaRPr lang="en-US" sz="19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tx1"/>
                          </a:solidFill>
                          <a:latin typeface="+mn-lt"/>
                          <a:ea typeface="+mn-ea"/>
                          <a:cs typeface="+mn-cs"/>
                        </a:rPr>
                        <a:t>Returns True if one of the statements is true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A &gt; 5 </a:t>
                      </a:r>
                      <a:r>
                        <a:rPr lang="en-IN" sz="2000" b="1" dirty="0">
                          <a:solidFill>
                            <a:schemeClr val="tx1"/>
                          </a:solidFill>
                        </a:rPr>
                        <a:t>or</a:t>
                      </a:r>
                      <a:r>
                        <a:rPr lang="en-IN" sz="2000" b="0" baseline="0" dirty="0">
                          <a:solidFill>
                            <a:schemeClr val="tx1"/>
                          </a:solidFill>
                        </a:rPr>
                        <a:t> B &gt; 5</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True</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2" name="Content Placeholder 4">
            <a:extLst>
              <a:ext uri="{FF2B5EF4-FFF2-40B4-BE49-F238E27FC236}">
                <a16:creationId xmlns:a16="http://schemas.microsoft.com/office/drawing/2014/main" id="{49B511E9-C1D2-FD0F-56BE-13FB2643F6C6}"/>
              </a:ext>
            </a:extLst>
          </p:cNvPr>
          <p:cNvGraphicFramePr>
            <a:graphicFrameLocks/>
          </p:cNvGraphicFramePr>
          <p:nvPr>
            <p:extLst>
              <p:ext uri="{D42A27DB-BD31-4B8C-83A1-F6EECF244321}">
                <p14:modId xmlns:p14="http://schemas.microsoft.com/office/powerpoint/2010/main" val="498070604"/>
              </p:ext>
            </p:extLst>
          </p:nvPr>
        </p:nvGraphicFramePr>
        <p:xfrm>
          <a:off x="515003" y="3510136"/>
          <a:ext cx="11413357" cy="6400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IN" sz="1900" b="0" dirty="0">
                          <a:solidFill>
                            <a:schemeClr val="tx1"/>
                          </a:solidFill>
                        </a:rPr>
                        <a:t>not</a:t>
                      </a:r>
                      <a:endParaRPr lang="en-US" sz="19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tx1"/>
                          </a:solidFill>
                          <a:latin typeface="+mn-lt"/>
                          <a:ea typeface="+mn-ea"/>
                          <a:cs typeface="+mn-cs"/>
                        </a:rPr>
                        <a:t>Negate the result, returns True if the result is False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1" dirty="0">
                          <a:solidFill>
                            <a:schemeClr val="tx1"/>
                          </a:solidFill>
                        </a:rPr>
                        <a:t>not</a:t>
                      </a:r>
                      <a:r>
                        <a:rPr lang="en-IN" sz="2000" dirty="0">
                          <a:solidFill>
                            <a:schemeClr val="tx1"/>
                          </a:solidFill>
                        </a:rPr>
                        <a:t> </a:t>
                      </a:r>
                      <a:r>
                        <a:rPr lang="en-IN" sz="2000" b="0" dirty="0">
                          <a:solidFill>
                            <a:schemeClr val="tx1"/>
                          </a:solidFill>
                        </a:rPr>
                        <a:t>( A &gt; 5 )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False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8186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DBD6-87DE-16CA-4B73-9FC3E4B193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BE46DA-5CBD-2B60-A334-34A8D78F1D97}"/>
              </a:ext>
            </a:extLst>
          </p:cNvPr>
          <p:cNvSpPr>
            <a:spLocks noGrp="1"/>
          </p:cNvSpPr>
          <p:nvPr>
            <p:ph type="title"/>
          </p:nvPr>
        </p:nvSpPr>
        <p:spPr>
          <a:xfrm>
            <a:off x="-1" y="0"/>
            <a:ext cx="12192000" cy="711200"/>
          </a:xfrm>
        </p:spPr>
        <p:txBody>
          <a:bodyPr>
            <a:normAutofit/>
          </a:bodyPr>
          <a:lstStyle/>
          <a:p>
            <a:r>
              <a:rPr lang="en-IN" sz="3600" dirty="0"/>
              <a:t>Bitwise Operators</a:t>
            </a:r>
            <a:endParaRPr lang="en-US" sz="3600" dirty="0"/>
          </a:p>
        </p:txBody>
      </p:sp>
      <p:sp>
        <p:nvSpPr>
          <p:cNvPr id="3" name="Content Placeholder 2">
            <a:extLst>
              <a:ext uri="{FF2B5EF4-FFF2-40B4-BE49-F238E27FC236}">
                <a16:creationId xmlns:a16="http://schemas.microsoft.com/office/drawing/2014/main" id="{B8778190-7B37-A0AB-3F76-778DDBFE8450}"/>
              </a:ext>
            </a:extLst>
          </p:cNvPr>
          <p:cNvSpPr>
            <a:spLocks noGrp="1"/>
          </p:cNvSpPr>
          <p:nvPr>
            <p:ph idx="1"/>
          </p:nvPr>
        </p:nvSpPr>
        <p:spPr>
          <a:xfrm>
            <a:off x="131179" y="909218"/>
            <a:ext cx="11929641" cy="5590565"/>
          </a:xfrm>
        </p:spPr>
        <p:txBody>
          <a:bodyPr/>
          <a:lstStyle/>
          <a:p>
            <a:r>
              <a:rPr lang="en-US" dirty="0"/>
              <a:t>The bitwise operators are used to performing </a:t>
            </a:r>
            <a:r>
              <a:rPr lang="en-US" dirty="0">
                <a:solidFill>
                  <a:srgbClr val="C00000"/>
                </a:solidFill>
              </a:rPr>
              <a:t>bitwise calculations </a:t>
            </a:r>
            <a:r>
              <a:rPr lang="en-US" dirty="0"/>
              <a:t>on integers. The integers are first converted </a:t>
            </a:r>
            <a:r>
              <a:rPr lang="en-US" dirty="0">
                <a:solidFill>
                  <a:srgbClr val="C00000"/>
                </a:solidFill>
              </a:rPr>
              <a:t>into binary </a:t>
            </a:r>
            <a:r>
              <a:rPr lang="en-US" dirty="0"/>
              <a:t>and then operations are performed on </a:t>
            </a:r>
            <a:r>
              <a:rPr lang="en-US" dirty="0">
                <a:solidFill>
                  <a:srgbClr val="C00000"/>
                </a:solidFill>
              </a:rPr>
              <a:t>bit by bit</a:t>
            </a:r>
            <a:r>
              <a:rPr lang="en-US" dirty="0"/>
              <a:t>, hence the name bitwise operators. Then the result is returned in </a:t>
            </a:r>
            <a:r>
              <a:rPr lang="en-US" dirty="0">
                <a:solidFill>
                  <a:srgbClr val="C00000"/>
                </a:solidFill>
              </a:rPr>
              <a:t>decimal format</a:t>
            </a:r>
            <a:r>
              <a:rPr lang="en-US" dirty="0"/>
              <a:t>.</a:t>
            </a:r>
          </a:p>
          <a:p>
            <a:r>
              <a:rPr lang="en-IN" dirty="0"/>
              <a:t>Note : consider A = 10(binary - 1010) and B = 4(binary - 0100).</a:t>
            </a:r>
          </a:p>
          <a:p>
            <a:endParaRPr lang="en-IN" dirty="0"/>
          </a:p>
          <a:p>
            <a:endParaRPr lang="en-IN" dirty="0"/>
          </a:p>
          <a:p>
            <a:endParaRPr lang="en-IN" dirty="0"/>
          </a:p>
          <a:p>
            <a:endParaRPr lang="en-IN" dirty="0"/>
          </a:p>
          <a:p>
            <a:endParaRPr lang="en-IN" dirty="0"/>
          </a:p>
          <a:p>
            <a:endParaRPr lang="en-IN" dirty="0"/>
          </a:p>
          <a:p>
            <a:pPr lvl="1"/>
            <a:endParaRPr lang="en-US" sz="2200" dirty="0"/>
          </a:p>
        </p:txBody>
      </p:sp>
      <p:graphicFrame>
        <p:nvGraphicFramePr>
          <p:cNvPr id="4" name="Content Placeholder 4">
            <a:extLst>
              <a:ext uri="{FF2B5EF4-FFF2-40B4-BE49-F238E27FC236}">
                <a16:creationId xmlns:a16="http://schemas.microsoft.com/office/drawing/2014/main" id="{D3DFC793-8709-E243-D994-99EA4E4437CC}"/>
              </a:ext>
            </a:extLst>
          </p:cNvPr>
          <p:cNvGraphicFramePr>
            <a:graphicFrameLocks/>
          </p:cNvGraphicFramePr>
          <p:nvPr>
            <p:extLst>
              <p:ext uri="{D42A27DB-BD31-4B8C-83A1-F6EECF244321}">
                <p14:modId xmlns:p14="http://schemas.microsoft.com/office/powerpoint/2010/main" val="3251690701"/>
              </p:ext>
            </p:extLst>
          </p:nvPr>
        </p:nvGraphicFramePr>
        <p:xfrm>
          <a:off x="513146" y="2606040"/>
          <a:ext cx="11413357" cy="82296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&amp;</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Bitwise AND</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 &amp;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0</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5" name="Content Placeholder 4">
            <a:extLst>
              <a:ext uri="{FF2B5EF4-FFF2-40B4-BE49-F238E27FC236}">
                <a16:creationId xmlns:a16="http://schemas.microsoft.com/office/drawing/2014/main" id="{F824B10F-6948-853A-45D5-6BFA19960C83}"/>
              </a:ext>
            </a:extLst>
          </p:cNvPr>
          <p:cNvGraphicFramePr>
            <a:graphicFrameLocks/>
          </p:cNvGraphicFramePr>
          <p:nvPr>
            <p:extLst>
              <p:ext uri="{D42A27DB-BD31-4B8C-83A1-F6EECF244321}">
                <p14:modId xmlns:p14="http://schemas.microsoft.com/office/powerpoint/2010/main" val="1588237409"/>
              </p:ext>
            </p:extLst>
          </p:nvPr>
        </p:nvGraphicFramePr>
        <p:xfrm>
          <a:off x="513145" y="3428939"/>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Bitwise OR</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b="0" dirty="0">
                          <a:solidFill>
                            <a:schemeClr val="tx1"/>
                          </a:solidFill>
                        </a:rPr>
                        <a:t>14</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6" name="Content Placeholder 4">
            <a:extLst>
              <a:ext uri="{FF2B5EF4-FFF2-40B4-BE49-F238E27FC236}">
                <a16:creationId xmlns:a16="http://schemas.microsoft.com/office/drawing/2014/main" id="{693368D0-FEB2-66BD-4192-ACF38B63035B}"/>
              </a:ext>
            </a:extLst>
          </p:cNvPr>
          <p:cNvGraphicFramePr>
            <a:graphicFrameLocks/>
          </p:cNvGraphicFramePr>
          <p:nvPr>
            <p:extLst>
              <p:ext uri="{D42A27DB-BD31-4B8C-83A1-F6EECF244321}">
                <p14:modId xmlns:p14="http://schemas.microsoft.com/office/powerpoint/2010/main" val="2246570684"/>
              </p:ext>
            </p:extLst>
          </p:nvPr>
        </p:nvGraphicFramePr>
        <p:xfrm>
          <a:off x="513145" y="3840318"/>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US" sz="1900" b="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Bitwise NOT</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~A</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-11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7" name="Content Placeholder 4">
            <a:extLst>
              <a:ext uri="{FF2B5EF4-FFF2-40B4-BE49-F238E27FC236}">
                <a16:creationId xmlns:a16="http://schemas.microsoft.com/office/drawing/2014/main" id="{5C13FC3B-EE22-36EE-6339-DF08B0122EEF}"/>
              </a:ext>
            </a:extLst>
          </p:cNvPr>
          <p:cNvGraphicFramePr>
            <a:graphicFrameLocks/>
          </p:cNvGraphicFramePr>
          <p:nvPr>
            <p:extLst>
              <p:ext uri="{D42A27DB-BD31-4B8C-83A1-F6EECF244321}">
                <p14:modId xmlns:p14="http://schemas.microsoft.com/office/powerpoint/2010/main" val="1186396848"/>
              </p:ext>
            </p:extLst>
          </p:nvPr>
        </p:nvGraphicFramePr>
        <p:xfrm>
          <a:off x="513145" y="4251607"/>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tx1"/>
                          </a:solidFill>
                        </a:rPr>
                        <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Bitwise XOR</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tx1"/>
                          </a:solidFill>
                          <a:effectLst/>
                          <a:latin typeface="+mn-lt"/>
                          <a:ea typeface="+mn-ea"/>
                          <a:cs typeface="+mn-cs"/>
                        </a:rPr>
                        <a:t>A ^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14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8" name="Content Placeholder 4">
            <a:extLst>
              <a:ext uri="{FF2B5EF4-FFF2-40B4-BE49-F238E27FC236}">
                <a16:creationId xmlns:a16="http://schemas.microsoft.com/office/drawing/2014/main" id="{90AED2E6-CC56-3A6F-C3BF-137F7EDCC855}"/>
              </a:ext>
            </a:extLst>
          </p:cNvPr>
          <p:cNvGraphicFramePr>
            <a:graphicFrameLocks/>
          </p:cNvGraphicFramePr>
          <p:nvPr>
            <p:extLst>
              <p:ext uri="{D42A27DB-BD31-4B8C-83A1-F6EECF244321}">
                <p14:modId xmlns:p14="http://schemas.microsoft.com/office/powerpoint/2010/main" val="2085924654"/>
              </p:ext>
            </p:extLst>
          </p:nvPr>
        </p:nvGraphicFramePr>
        <p:xfrm>
          <a:off x="513144" y="4662795"/>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IN" sz="1800" b="0" i="0" u="none" strike="noStrike" kern="1200" dirty="0">
                          <a:solidFill>
                            <a:schemeClr val="dk1"/>
                          </a:solidFill>
                          <a:effectLst/>
                          <a:latin typeface="+mn-lt"/>
                          <a:ea typeface="+mn-ea"/>
                          <a:cs typeface="+mn-cs"/>
                        </a:rPr>
                        <a:t>&gt;&gt;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Bitwise right shift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A&gt;&gt;</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5</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9" name="Content Placeholder 4">
            <a:extLst>
              <a:ext uri="{FF2B5EF4-FFF2-40B4-BE49-F238E27FC236}">
                <a16:creationId xmlns:a16="http://schemas.microsoft.com/office/drawing/2014/main" id="{8C3418BC-D16A-C05E-6C85-4240FAD5F105}"/>
              </a:ext>
            </a:extLst>
          </p:cNvPr>
          <p:cNvGraphicFramePr>
            <a:graphicFrameLocks/>
          </p:cNvGraphicFramePr>
          <p:nvPr>
            <p:extLst>
              <p:ext uri="{D42A27DB-BD31-4B8C-83A1-F6EECF244321}">
                <p14:modId xmlns:p14="http://schemas.microsoft.com/office/powerpoint/2010/main" val="377082436"/>
              </p:ext>
            </p:extLst>
          </p:nvPr>
        </p:nvGraphicFramePr>
        <p:xfrm>
          <a:off x="513143" y="5076220"/>
          <a:ext cx="11413357" cy="411480"/>
        </p:xfrm>
        <a:graphic>
          <a:graphicData uri="http://schemas.openxmlformats.org/drawingml/2006/table">
            <a:tbl>
              <a:tblPr firstRow="1" bandRow="1">
                <a:tableStyleId>{8EC20E35-A176-4012-BC5E-935CFFF8708E}</a:tableStyleId>
              </a:tblPr>
              <a:tblGrid>
                <a:gridCol w="1429875">
                  <a:extLst>
                    <a:ext uri="{9D8B030D-6E8A-4147-A177-3AD203B41FA5}">
                      <a16:colId xmlns:a16="http://schemas.microsoft.com/office/drawing/2014/main" val="20000"/>
                    </a:ext>
                  </a:extLst>
                </a:gridCol>
                <a:gridCol w="4394200">
                  <a:extLst>
                    <a:ext uri="{9D8B030D-6E8A-4147-A177-3AD203B41FA5}">
                      <a16:colId xmlns:a16="http://schemas.microsoft.com/office/drawing/2014/main" val="20001"/>
                    </a:ext>
                  </a:extLst>
                </a:gridCol>
                <a:gridCol w="2921000">
                  <a:extLst>
                    <a:ext uri="{9D8B030D-6E8A-4147-A177-3AD203B41FA5}">
                      <a16:colId xmlns:a16="http://schemas.microsoft.com/office/drawing/2014/main" val="20003"/>
                    </a:ext>
                  </a:extLst>
                </a:gridCol>
                <a:gridCol w="2668282">
                  <a:extLst>
                    <a:ext uri="{9D8B030D-6E8A-4147-A177-3AD203B41FA5}">
                      <a16:colId xmlns:a16="http://schemas.microsoft.com/office/drawing/2014/main" val="20002"/>
                    </a:ext>
                  </a:extLst>
                </a:gridCol>
              </a:tblGrid>
              <a:tr h="411480">
                <a:tc>
                  <a:txBody>
                    <a:bodyPr/>
                    <a:lstStyle/>
                    <a:p>
                      <a:pPr algn="ctr"/>
                      <a:r>
                        <a:rPr lang="en-IN" sz="1800" b="0" i="0" u="none" strike="noStrike" kern="1200" dirty="0">
                          <a:solidFill>
                            <a:schemeClr val="dk1"/>
                          </a:solidFill>
                          <a:effectLst/>
                          <a:latin typeface="+mn-lt"/>
                          <a:ea typeface="+mn-ea"/>
                          <a:cs typeface="+mn-cs"/>
                        </a:rPr>
                        <a:t>&lt;&lt;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Bitwise left shift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A&lt;&lt;</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b="0" dirty="0">
                          <a:solidFill>
                            <a:schemeClr val="tx1"/>
                          </a:solidFill>
                        </a:rPr>
                        <a:t>20</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9670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7A7C-FD4E-08BC-05BB-9B0BC15ABF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5F24D-01D5-9964-8304-89FF08942F2E}"/>
              </a:ext>
            </a:extLst>
          </p:cNvPr>
          <p:cNvSpPr>
            <a:spLocks noGrp="1"/>
          </p:cNvSpPr>
          <p:nvPr>
            <p:ph type="title"/>
          </p:nvPr>
        </p:nvSpPr>
        <p:spPr/>
        <p:txBody>
          <a:bodyPr>
            <a:normAutofit/>
          </a:bodyPr>
          <a:lstStyle/>
          <a:p>
            <a:r>
              <a:rPr lang="en-IN" sz="3600" dirty="0"/>
              <a:t>Versions</a:t>
            </a:r>
            <a:endParaRPr lang="en-US" sz="3600" dirty="0"/>
          </a:p>
        </p:txBody>
      </p:sp>
      <p:sp>
        <p:nvSpPr>
          <p:cNvPr id="3" name="Content Placeholder 2">
            <a:extLst>
              <a:ext uri="{FF2B5EF4-FFF2-40B4-BE49-F238E27FC236}">
                <a16:creationId xmlns:a16="http://schemas.microsoft.com/office/drawing/2014/main" id="{D88A25C9-88A2-ABF6-E61B-FE7F32165740}"/>
              </a:ext>
            </a:extLst>
          </p:cNvPr>
          <p:cNvSpPr>
            <a:spLocks noGrp="1"/>
          </p:cNvSpPr>
          <p:nvPr>
            <p:ph idx="1"/>
          </p:nvPr>
        </p:nvSpPr>
        <p:spPr/>
        <p:txBody>
          <a:bodyPr/>
          <a:lstStyle/>
          <a:p>
            <a:pPr>
              <a:spcBef>
                <a:spcPts val="0"/>
              </a:spcBef>
            </a:pPr>
            <a:r>
              <a:rPr lang="en-US" dirty="0"/>
              <a:t>Python was finally released in </a:t>
            </a:r>
            <a:r>
              <a:rPr lang="en-US" dirty="0">
                <a:solidFill>
                  <a:srgbClr val="C62827"/>
                </a:solidFill>
              </a:rPr>
              <a:t>1991</a:t>
            </a:r>
            <a:r>
              <a:rPr lang="en-US" dirty="0"/>
              <a:t> as </a:t>
            </a:r>
            <a:r>
              <a:rPr lang="en-US" dirty="0">
                <a:solidFill>
                  <a:srgbClr val="C62827"/>
                </a:solidFill>
              </a:rPr>
              <a:t>Python 1.0</a:t>
            </a:r>
            <a:r>
              <a:rPr lang="en-US" dirty="0"/>
              <a:t>.		</a:t>
            </a:r>
          </a:p>
          <a:p>
            <a:r>
              <a:rPr lang="en-US" dirty="0">
                <a:solidFill>
                  <a:srgbClr val="C62827"/>
                </a:solidFill>
              </a:rPr>
              <a:t>Python 2.0</a:t>
            </a:r>
            <a:r>
              <a:rPr lang="en-US" dirty="0"/>
              <a:t>, released in </a:t>
            </a:r>
            <a:r>
              <a:rPr lang="en-US" dirty="0">
                <a:solidFill>
                  <a:srgbClr val="C62827"/>
                </a:solidFill>
              </a:rPr>
              <a:t>2000</a:t>
            </a:r>
            <a:r>
              <a:rPr lang="en-US" dirty="0"/>
              <a:t>, </a:t>
            </a:r>
          </a:p>
          <a:p>
            <a:pPr lvl="1"/>
            <a:r>
              <a:rPr lang="en-US" sz="2200" dirty="0"/>
              <a:t>introduced features like list comprehensions and a garbage collection system with reference counting.</a:t>
            </a:r>
          </a:p>
          <a:p>
            <a:r>
              <a:rPr lang="en-US" dirty="0">
                <a:solidFill>
                  <a:srgbClr val="C62827"/>
                </a:solidFill>
              </a:rPr>
              <a:t>Python 3.0 </a:t>
            </a:r>
            <a:r>
              <a:rPr lang="en-US" dirty="0"/>
              <a:t>released in </a:t>
            </a:r>
            <a:r>
              <a:rPr lang="en-US" dirty="0">
                <a:solidFill>
                  <a:srgbClr val="C62827"/>
                </a:solidFill>
              </a:rPr>
              <a:t>2008</a:t>
            </a:r>
            <a:r>
              <a:rPr lang="en-US" dirty="0"/>
              <a:t>,</a:t>
            </a:r>
          </a:p>
          <a:p>
            <a:pPr lvl="1"/>
            <a:r>
              <a:rPr lang="en-US" sz="2200" dirty="0"/>
              <a:t>The Python 2 language was officially discontinued in 2020.</a:t>
            </a:r>
          </a:p>
          <a:p>
            <a:r>
              <a:rPr lang="en-US" dirty="0">
                <a:solidFill>
                  <a:srgbClr val="C62827"/>
                </a:solidFill>
              </a:rPr>
              <a:t>Python 3.12 </a:t>
            </a:r>
            <a:r>
              <a:rPr lang="en-US" dirty="0"/>
              <a:t>is the current version,</a:t>
            </a:r>
          </a:p>
          <a:p>
            <a:pPr lvl="1"/>
            <a:r>
              <a:rPr lang="en-US" sz="2200" dirty="0"/>
              <a:t>As released on 2nd Oct 2023.</a:t>
            </a:r>
          </a:p>
          <a:p>
            <a:r>
              <a:rPr lang="en-US" dirty="0"/>
              <a:t>According to statistics, Python has seen almost </a:t>
            </a:r>
            <a:r>
              <a:rPr lang="en-US" dirty="0">
                <a:solidFill>
                  <a:srgbClr val="C62827"/>
                </a:solidFill>
              </a:rPr>
              <a:t>50 percent growth </a:t>
            </a:r>
            <a:r>
              <a:rPr lang="en-US" dirty="0"/>
              <a:t>previously and is expected to rank up further in future making it a mainstream language.</a:t>
            </a:r>
          </a:p>
        </p:txBody>
      </p:sp>
    </p:spTree>
    <p:extLst>
      <p:ext uri="{BB962C8B-B14F-4D97-AF65-F5344CB8AC3E}">
        <p14:creationId xmlns:p14="http://schemas.microsoft.com/office/powerpoint/2010/main" val="357398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E56C3-D9BE-3F8E-4C45-9C9574A63F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AFBD4-E25C-2A92-22C5-72F30F53E506}"/>
              </a:ext>
            </a:extLst>
          </p:cNvPr>
          <p:cNvSpPr>
            <a:spLocks noGrp="1"/>
          </p:cNvSpPr>
          <p:nvPr>
            <p:ph type="title"/>
          </p:nvPr>
        </p:nvSpPr>
        <p:spPr>
          <a:xfrm>
            <a:off x="-1" y="0"/>
            <a:ext cx="12192000" cy="711200"/>
          </a:xfrm>
        </p:spPr>
        <p:txBody>
          <a:bodyPr>
            <a:normAutofit/>
          </a:bodyPr>
          <a:lstStyle/>
          <a:p>
            <a:r>
              <a:rPr lang="en-US" sz="3600" dirty="0"/>
              <a:t>Example</a:t>
            </a:r>
          </a:p>
        </p:txBody>
      </p:sp>
      <p:sp>
        <p:nvSpPr>
          <p:cNvPr id="12" name="Rectangle 11">
            <a:extLst>
              <a:ext uri="{FF2B5EF4-FFF2-40B4-BE49-F238E27FC236}">
                <a16:creationId xmlns:a16="http://schemas.microsoft.com/office/drawing/2014/main" id="{8DA703F5-E5DB-CE53-AB60-4BCDFA4DCE01}"/>
              </a:ext>
            </a:extLst>
          </p:cNvPr>
          <p:cNvSpPr/>
          <p:nvPr/>
        </p:nvSpPr>
        <p:spPr>
          <a:xfrm>
            <a:off x="1116155" y="1217562"/>
            <a:ext cx="4550755" cy="5386090"/>
          </a:xfrm>
          <a:prstGeom prst="rect">
            <a:avLst/>
          </a:prstGeom>
          <a:solidFill>
            <a:schemeClr val="bg1">
              <a:lumMod val="95000"/>
            </a:schemeClr>
          </a:solidFill>
          <a:ln>
            <a:noFill/>
          </a:ln>
        </p:spPr>
        <p:txBody>
          <a:bodyPr wrap="square">
            <a:spAutoFit/>
          </a:bodyPr>
          <a:lstStyle/>
          <a:p>
            <a:r>
              <a:rPr lang="en-IN" sz="1400" dirty="0">
                <a:solidFill>
                  <a:srgbClr val="000000"/>
                </a:solidFill>
                <a:latin typeface="Menlo" panose="020B0609030804020204" pitchFamily="49" charset="0"/>
              </a:rPr>
              <a:t>x , y = </a:t>
            </a:r>
            <a:r>
              <a:rPr lang="en-IN" sz="1400" dirty="0">
                <a:solidFill>
                  <a:srgbClr val="098658"/>
                </a:solidFill>
                <a:latin typeface="Menlo" panose="020B0609030804020204" pitchFamily="49" charset="0"/>
              </a:rPr>
              <a:t>5</a:t>
            </a:r>
            <a:r>
              <a:rPr lang="en-IN" sz="1400" dirty="0">
                <a:solidFill>
                  <a:srgbClr val="000000"/>
                </a:solidFill>
                <a:latin typeface="Menlo" panose="020B0609030804020204" pitchFamily="49" charset="0"/>
              </a:rPr>
              <a:t>,</a:t>
            </a:r>
            <a:r>
              <a:rPr lang="en-IN" sz="1400" dirty="0">
                <a:solidFill>
                  <a:srgbClr val="098658"/>
                </a:solidFill>
                <a:latin typeface="Menlo" panose="020B0609030804020204" pitchFamily="49" charset="0"/>
              </a:rPr>
              <a:t>2</a:t>
            </a:r>
            <a:endParaRPr lang="en-IN" sz="1400" dirty="0">
              <a:solidFill>
                <a:srgbClr val="000000"/>
              </a:solidFill>
              <a:latin typeface="Menlo" panose="020B0609030804020204" pitchFamily="49" charset="0"/>
            </a:endParaRPr>
          </a:p>
          <a:p>
            <a:r>
              <a:rPr lang="en-IN" sz="1400" dirty="0" err="1">
                <a:solidFill>
                  <a:srgbClr val="000000"/>
                </a:solidFill>
                <a:latin typeface="Menlo" panose="020B0609030804020204" pitchFamily="49" charset="0"/>
              </a:rPr>
              <a:t>a,b</a:t>
            </a:r>
            <a:r>
              <a:rPr lang="en-IN" sz="1400" dirty="0">
                <a:solidFill>
                  <a:srgbClr val="000000"/>
                </a:solidFill>
                <a:latin typeface="Menlo" panose="020B0609030804020204" pitchFamily="49" charset="0"/>
              </a:rPr>
              <a:t> = </a:t>
            </a:r>
            <a:r>
              <a:rPr lang="en-IN" sz="1400" dirty="0" err="1">
                <a:solidFill>
                  <a:srgbClr val="0000FF"/>
                </a:solidFill>
                <a:latin typeface="Menlo" panose="020B0609030804020204" pitchFamily="49" charset="0"/>
              </a:rPr>
              <a:t>True</a:t>
            </a:r>
            <a:r>
              <a:rPr lang="en-IN" sz="1400" dirty="0" err="1">
                <a:solidFill>
                  <a:srgbClr val="000000"/>
                </a:solidFill>
                <a:latin typeface="Menlo" panose="020B0609030804020204" pitchFamily="49" charset="0"/>
              </a:rPr>
              <a:t>,</a:t>
            </a:r>
            <a:r>
              <a:rPr lang="en-IN" sz="1400" dirty="0" err="1">
                <a:solidFill>
                  <a:srgbClr val="0000FF"/>
                </a:solidFill>
                <a:latin typeface="Menlo" panose="020B0609030804020204" pitchFamily="49" charset="0"/>
              </a:rPr>
              <a:t>False</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
            </a:r>
            <a:br>
              <a:rPr lang="en-IN" sz="1400" dirty="0">
                <a:solidFill>
                  <a:srgbClr val="000000"/>
                </a:solidFill>
                <a:latin typeface="Menlo" panose="020B0609030804020204" pitchFamily="49" charset="0"/>
              </a:rPr>
            </a:br>
            <a:r>
              <a:rPr lang="en-IN" sz="1400" dirty="0">
                <a:solidFill>
                  <a:srgbClr val="008000"/>
                </a:solidFill>
                <a:latin typeface="Menlo" panose="020B0609030804020204" pitchFamily="49" charset="0"/>
              </a:rPr>
              <a:t>#Arithmetic operator</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 y ='</a:t>
            </a:r>
            <a:r>
              <a:rPr lang="en-IN" sz="1400" dirty="0">
                <a:solidFill>
                  <a:srgbClr val="000000"/>
                </a:solidFill>
                <a:latin typeface="Menlo" panose="020B0609030804020204" pitchFamily="49" charset="0"/>
              </a:rPr>
              <a:t>,x//y)</a:t>
            </a: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 y ='</a:t>
            </a:r>
            <a:r>
              <a:rPr lang="en-IN" sz="1400" dirty="0">
                <a:solidFill>
                  <a:srgbClr val="000000"/>
                </a:solidFill>
                <a:latin typeface="Menlo" panose="020B0609030804020204" pitchFamily="49" charset="0"/>
              </a:rPr>
              <a:t>,x**y)</a:t>
            </a:r>
          </a:p>
          <a:p>
            <a:r>
              <a:rPr lang="en-IN" sz="1400" dirty="0">
                <a:solidFill>
                  <a:srgbClr val="000000"/>
                </a:solidFill>
                <a:latin typeface="Menlo" panose="020B0609030804020204" pitchFamily="49" charset="0"/>
              </a:rPr>
              <a:t/>
            </a:r>
            <a:br>
              <a:rPr lang="en-IN" sz="1400" dirty="0">
                <a:solidFill>
                  <a:srgbClr val="000000"/>
                </a:solidFill>
                <a:latin typeface="Menlo" panose="020B0609030804020204" pitchFamily="49" charset="0"/>
              </a:rPr>
            </a:br>
            <a:r>
              <a:rPr lang="en-IN" sz="1400" dirty="0">
                <a:solidFill>
                  <a:srgbClr val="008000"/>
                </a:solidFill>
                <a:latin typeface="Menlo" panose="020B0609030804020204" pitchFamily="49" charset="0"/>
              </a:rPr>
              <a:t>#</a:t>
            </a:r>
            <a:r>
              <a:rPr lang="en-IN" sz="1400" dirty="0" err="1">
                <a:solidFill>
                  <a:srgbClr val="008000"/>
                </a:solidFill>
                <a:latin typeface="Menlo" panose="020B0609030804020204" pitchFamily="49" charset="0"/>
              </a:rPr>
              <a:t>Assignemnt</a:t>
            </a:r>
            <a:r>
              <a:rPr lang="en-IN" sz="1400" dirty="0">
                <a:solidFill>
                  <a:srgbClr val="008000"/>
                </a:solidFill>
                <a:latin typeface="Menlo" panose="020B0609030804020204" pitchFamily="49" charset="0"/>
              </a:rPr>
              <a:t> Operator</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x+=</a:t>
            </a:r>
            <a:r>
              <a:rPr lang="en-IN" sz="1400" dirty="0">
                <a:solidFill>
                  <a:srgbClr val="098658"/>
                </a:solidFill>
                <a:latin typeface="Menlo" panose="020B0609030804020204" pitchFamily="49" charset="0"/>
              </a:rPr>
              <a:t>5</a:t>
            </a:r>
            <a:r>
              <a:rPr lang="en-IN" sz="1400" dirty="0">
                <a:solidFill>
                  <a:srgbClr val="000000"/>
                </a:solidFill>
                <a:latin typeface="Menlo" panose="020B0609030804020204" pitchFamily="49" charset="0"/>
              </a:rPr>
              <a:t> </a:t>
            </a:r>
            <a:r>
              <a:rPr lang="en-IN" sz="1400" dirty="0">
                <a:solidFill>
                  <a:srgbClr val="008000"/>
                </a:solidFill>
                <a:latin typeface="Menlo" panose="020B0609030804020204" pitchFamily="49" charset="0"/>
              </a:rPr>
              <a:t># x = 10 </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y+=</a:t>
            </a:r>
            <a:r>
              <a:rPr lang="en-IN" sz="1400" dirty="0">
                <a:solidFill>
                  <a:srgbClr val="098658"/>
                </a:solidFill>
                <a:latin typeface="Menlo" panose="020B0609030804020204" pitchFamily="49" charset="0"/>
              </a:rPr>
              <a:t>2</a:t>
            </a:r>
            <a:r>
              <a:rPr lang="en-IN" sz="1400" dirty="0">
                <a:solidFill>
                  <a:srgbClr val="000000"/>
                </a:solidFill>
                <a:latin typeface="Menlo" panose="020B0609030804020204" pitchFamily="49" charset="0"/>
              </a:rPr>
              <a:t> </a:t>
            </a:r>
            <a:r>
              <a:rPr lang="en-IN" sz="1400" dirty="0">
                <a:solidFill>
                  <a:srgbClr val="008000"/>
                </a:solidFill>
                <a:latin typeface="Menlo" panose="020B0609030804020204" pitchFamily="49" charset="0"/>
              </a:rPr>
              <a:t># y = 4</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y ='</a:t>
            </a:r>
            <a:r>
              <a:rPr lang="en-IN" sz="1400" dirty="0">
                <a:solidFill>
                  <a:srgbClr val="000000"/>
                </a:solidFill>
                <a:latin typeface="Menlo" panose="020B0609030804020204" pitchFamily="49" charset="0"/>
              </a:rPr>
              <a:t>,</a:t>
            </a:r>
            <a:r>
              <a:rPr lang="en-IN" sz="1400" dirty="0" err="1">
                <a:solidFill>
                  <a:srgbClr val="000000"/>
                </a:solidFill>
                <a:latin typeface="Menlo" panose="020B0609030804020204" pitchFamily="49" charset="0"/>
              </a:rPr>
              <a:t>x,y</a:t>
            </a:r>
            <a:r>
              <a:rPr lang="en-IN" sz="1400" dirty="0">
                <a:solidFill>
                  <a:srgbClr val="000000"/>
                </a:solidFill>
                <a:latin typeface="Menlo" panose="020B0609030804020204" pitchFamily="49" charset="0"/>
              </a:rPr>
              <a:t>)</a:t>
            </a:r>
          </a:p>
          <a:p>
            <a:r>
              <a:rPr lang="en-IN" sz="1400" dirty="0">
                <a:solidFill>
                  <a:srgbClr val="000000"/>
                </a:solidFill>
                <a:latin typeface="Menlo" panose="020B0609030804020204" pitchFamily="49" charset="0"/>
              </a:rPr>
              <a:t/>
            </a:r>
            <a:br>
              <a:rPr lang="en-IN" sz="1400" dirty="0">
                <a:solidFill>
                  <a:srgbClr val="000000"/>
                </a:solidFill>
                <a:latin typeface="Menlo" panose="020B0609030804020204" pitchFamily="49" charset="0"/>
              </a:rPr>
            </a:br>
            <a:r>
              <a:rPr lang="en-IN" sz="1400" dirty="0">
                <a:solidFill>
                  <a:srgbClr val="008000"/>
                </a:solidFill>
                <a:latin typeface="Menlo" panose="020B0609030804020204" pitchFamily="49" charset="0"/>
              </a:rPr>
              <a:t>#Comparison Operator</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&gt;=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,x</a:t>
            </a:r>
            <a:r>
              <a:rPr lang="en-IN" sz="1400" dirty="0">
                <a:solidFill>
                  <a:srgbClr val="000000"/>
                </a:solidFill>
                <a:latin typeface="Menlo" panose="020B0609030804020204" pitchFamily="49" charset="0"/>
              </a:rPr>
              <a:t>&gt;=y)</a:t>
            </a: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&lt;=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,x</a:t>
            </a:r>
            <a:r>
              <a:rPr lang="en-IN" sz="1400" dirty="0">
                <a:solidFill>
                  <a:srgbClr val="000000"/>
                </a:solidFill>
                <a:latin typeface="Menlo" panose="020B0609030804020204" pitchFamily="49" charset="0"/>
              </a:rPr>
              <a:t>&lt;=y)</a:t>
            </a:r>
          </a:p>
          <a:p>
            <a:r>
              <a:rPr lang="en-IN" sz="1400" dirty="0">
                <a:solidFill>
                  <a:srgbClr val="000000"/>
                </a:solidFill>
                <a:latin typeface="Menlo" panose="020B0609030804020204" pitchFamily="49" charset="0"/>
              </a:rPr>
              <a:t/>
            </a:r>
            <a:br>
              <a:rPr lang="en-IN" sz="1400" dirty="0">
                <a:solidFill>
                  <a:srgbClr val="000000"/>
                </a:solidFill>
                <a:latin typeface="Menlo" panose="020B0609030804020204" pitchFamily="49" charset="0"/>
              </a:rPr>
            </a:br>
            <a:r>
              <a:rPr lang="en-IN" sz="1400" dirty="0">
                <a:solidFill>
                  <a:srgbClr val="008000"/>
                </a:solidFill>
                <a:latin typeface="Menlo" panose="020B0609030804020204" pitchFamily="49" charset="0"/>
              </a:rPr>
              <a:t>#Logical Operator</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and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,a</a:t>
            </a:r>
            <a:r>
              <a:rPr lang="en-IN" sz="1400" dirty="0">
                <a:solidFill>
                  <a:srgbClr val="000000"/>
                </a:solidFill>
                <a:latin typeface="Menlo" panose="020B0609030804020204" pitchFamily="49" charset="0"/>
              </a:rPr>
              <a:t> </a:t>
            </a:r>
            <a:r>
              <a:rPr lang="en-IN" sz="1400" dirty="0">
                <a:solidFill>
                  <a:srgbClr val="0000FF"/>
                </a:solidFill>
                <a:latin typeface="Menlo" panose="020B0609030804020204" pitchFamily="49" charset="0"/>
              </a:rPr>
              <a:t>and</a:t>
            </a:r>
            <a:r>
              <a:rPr lang="en-IN" sz="1400" dirty="0">
                <a:solidFill>
                  <a:srgbClr val="000000"/>
                </a:solidFill>
                <a:latin typeface="Menlo" panose="020B0609030804020204" pitchFamily="49" charset="0"/>
              </a:rPr>
              <a:t> b)</a:t>
            </a: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or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,a</a:t>
            </a:r>
            <a:r>
              <a:rPr lang="en-IN" sz="1400" dirty="0">
                <a:solidFill>
                  <a:srgbClr val="000000"/>
                </a:solidFill>
                <a:latin typeface="Menlo" panose="020B0609030804020204" pitchFamily="49" charset="0"/>
              </a:rPr>
              <a:t> </a:t>
            </a:r>
            <a:r>
              <a:rPr lang="en-IN" sz="1400" dirty="0">
                <a:solidFill>
                  <a:srgbClr val="0000FF"/>
                </a:solidFill>
                <a:latin typeface="Menlo" panose="020B0609030804020204" pitchFamily="49" charset="0"/>
              </a:rPr>
              <a:t>or</a:t>
            </a:r>
            <a:r>
              <a:rPr lang="en-IN" sz="1400" dirty="0">
                <a:solidFill>
                  <a:srgbClr val="000000"/>
                </a:solidFill>
                <a:latin typeface="Menlo" panose="020B0609030804020204" pitchFamily="49" charset="0"/>
              </a:rPr>
              <a:t> b)</a:t>
            </a: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'not x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a:t>
            </a:r>
            <a:r>
              <a:rPr lang="en-IN" sz="1400" dirty="0" err="1">
                <a:solidFill>
                  <a:srgbClr val="0000FF"/>
                </a:solidFill>
                <a:latin typeface="Menlo" panose="020B0609030804020204" pitchFamily="49" charset="0"/>
              </a:rPr>
              <a:t>not</a:t>
            </a:r>
            <a:r>
              <a:rPr lang="en-IN" sz="1400" dirty="0">
                <a:solidFill>
                  <a:srgbClr val="000000"/>
                </a:solidFill>
                <a:latin typeface="Menlo" panose="020B0609030804020204" pitchFamily="49" charset="0"/>
              </a:rPr>
              <a:t> a)</a:t>
            </a:r>
          </a:p>
          <a:p>
            <a:r>
              <a:rPr lang="en-IN" sz="1400" dirty="0">
                <a:solidFill>
                  <a:srgbClr val="000000"/>
                </a:solidFill>
                <a:latin typeface="Menlo" panose="020B0609030804020204" pitchFamily="49" charset="0"/>
              </a:rPr>
              <a:t/>
            </a:r>
            <a:br>
              <a:rPr lang="en-IN" sz="1400" dirty="0">
                <a:solidFill>
                  <a:srgbClr val="000000"/>
                </a:solidFill>
                <a:latin typeface="Menlo" panose="020B0609030804020204" pitchFamily="49" charset="0"/>
              </a:rPr>
            </a:br>
            <a:r>
              <a:rPr lang="en-IN" sz="1400" dirty="0">
                <a:solidFill>
                  <a:srgbClr val="008000"/>
                </a:solidFill>
                <a:latin typeface="Menlo" panose="020B0609030804020204" pitchFamily="49" charset="0"/>
              </a:rPr>
              <a:t>#Bitwise Operators</a:t>
            </a:r>
            <a:endParaRPr lang="en-IN" sz="1400" dirty="0">
              <a:solidFill>
                <a:srgbClr val="000000"/>
              </a:solidFill>
              <a:latin typeface="Menlo" panose="020B0609030804020204" pitchFamily="49" charset="0"/>
            </a:endParaRP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&amp;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,x</a:t>
            </a:r>
            <a:r>
              <a:rPr lang="en-IN" sz="1400" dirty="0">
                <a:solidFill>
                  <a:srgbClr val="000000"/>
                </a:solidFill>
                <a:latin typeface="Menlo" panose="020B0609030804020204" pitchFamily="49" charset="0"/>
              </a:rPr>
              <a:t> &amp; y)</a:t>
            </a:r>
          </a:p>
          <a:p>
            <a:r>
              <a:rPr lang="en-IN" sz="1400" dirty="0">
                <a:solidFill>
                  <a:srgbClr val="000000"/>
                </a:solidFill>
                <a:latin typeface="Menlo" panose="020B0609030804020204" pitchFamily="49" charset="0"/>
              </a:rPr>
              <a:t>print(</a:t>
            </a:r>
            <a:r>
              <a:rPr lang="en-IN" sz="1400" dirty="0">
                <a:solidFill>
                  <a:srgbClr val="A31515"/>
                </a:solidFill>
                <a:latin typeface="Menlo" panose="020B0609030804020204" pitchFamily="49" charset="0"/>
              </a:rPr>
              <a:t>'x | y </a:t>
            </a:r>
            <a:r>
              <a:rPr lang="en-IN" sz="1400" dirty="0" err="1">
                <a:solidFill>
                  <a:srgbClr val="A31515"/>
                </a:solidFill>
                <a:latin typeface="Menlo" panose="020B0609030804020204" pitchFamily="49" charset="0"/>
              </a:rPr>
              <a:t>is'</a:t>
            </a:r>
            <a:r>
              <a:rPr lang="en-IN" sz="1400" dirty="0" err="1">
                <a:solidFill>
                  <a:srgbClr val="000000"/>
                </a:solidFill>
                <a:latin typeface="Menlo" panose="020B0609030804020204" pitchFamily="49" charset="0"/>
              </a:rPr>
              <a:t>,x</a:t>
            </a:r>
            <a:r>
              <a:rPr lang="en-IN" sz="1400" dirty="0">
                <a:solidFill>
                  <a:srgbClr val="000000"/>
                </a:solidFill>
                <a:latin typeface="Menlo" panose="020B0609030804020204" pitchFamily="49" charset="0"/>
              </a:rPr>
              <a:t> | y)</a:t>
            </a:r>
          </a:p>
        </p:txBody>
      </p:sp>
      <p:sp>
        <p:nvSpPr>
          <p:cNvPr id="13" name="Rectangle 12">
            <a:extLst>
              <a:ext uri="{FF2B5EF4-FFF2-40B4-BE49-F238E27FC236}">
                <a16:creationId xmlns:a16="http://schemas.microsoft.com/office/drawing/2014/main" id="{609FB0E5-B663-C79E-F763-C64F1EBA4C0D}"/>
              </a:ext>
            </a:extLst>
          </p:cNvPr>
          <p:cNvSpPr/>
          <p:nvPr/>
        </p:nvSpPr>
        <p:spPr>
          <a:xfrm>
            <a:off x="616162" y="1217562"/>
            <a:ext cx="499993" cy="5293757"/>
          </a:xfrm>
          <a:prstGeom prst="rect">
            <a:avLst/>
          </a:prstGeom>
          <a:solidFill>
            <a:schemeClr val="bg1">
              <a:lumMod val="85000"/>
            </a:schemeClr>
          </a:solidFill>
          <a:ln>
            <a:noFill/>
          </a:ln>
        </p:spPr>
        <p:txBody>
          <a:bodyPr wrap="square">
            <a:spAutoFit/>
          </a:bodyPr>
          <a:lstStyle/>
          <a:p>
            <a:pPr algn="r"/>
            <a:r>
              <a:rPr lang="en-US" sz="1400" b="1" dirty="0">
                <a:solidFill>
                  <a:schemeClr val="tx1">
                    <a:lumMod val="75000"/>
                    <a:lumOff val="25000"/>
                  </a:schemeClr>
                </a:solidFill>
                <a:latin typeface="Consolas" panose="020B0609020204030204" pitchFamily="49" charset="0"/>
              </a:rPr>
              <a:t>1</a:t>
            </a:r>
          </a:p>
          <a:p>
            <a:pPr algn="r"/>
            <a:r>
              <a:rPr lang="en-US" sz="1400" b="1" dirty="0">
                <a:solidFill>
                  <a:schemeClr val="tx1">
                    <a:lumMod val="75000"/>
                    <a:lumOff val="25000"/>
                  </a:schemeClr>
                </a:solidFill>
                <a:latin typeface="Consolas" panose="020B0609020204030204" pitchFamily="49" charset="0"/>
              </a:rPr>
              <a:t>2</a:t>
            </a:r>
          </a:p>
          <a:p>
            <a:pPr algn="r"/>
            <a:r>
              <a:rPr lang="en-US" sz="1400" b="1" dirty="0">
                <a:solidFill>
                  <a:schemeClr val="tx1">
                    <a:lumMod val="75000"/>
                    <a:lumOff val="25000"/>
                  </a:schemeClr>
                </a:solidFill>
                <a:latin typeface="Consolas" panose="020B0609020204030204" pitchFamily="49" charset="0"/>
              </a:rPr>
              <a:t>3</a:t>
            </a:r>
          </a:p>
          <a:p>
            <a:pPr algn="r"/>
            <a:r>
              <a:rPr lang="en-US" sz="1400" b="1" dirty="0">
                <a:solidFill>
                  <a:schemeClr val="tx1">
                    <a:lumMod val="75000"/>
                    <a:lumOff val="25000"/>
                  </a:schemeClr>
                </a:solidFill>
                <a:latin typeface="Consolas" panose="020B0609020204030204" pitchFamily="49" charset="0"/>
              </a:rPr>
              <a:t>4</a:t>
            </a:r>
          </a:p>
          <a:p>
            <a:pPr algn="r"/>
            <a:r>
              <a:rPr lang="en-US" sz="1400" b="1" dirty="0">
                <a:solidFill>
                  <a:schemeClr val="tx1">
                    <a:lumMod val="75000"/>
                    <a:lumOff val="25000"/>
                  </a:schemeClr>
                </a:solidFill>
                <a:latin typeface="Consolas" panose="020B0609020204030204" pitchFamily="49" charset="0"/>
              </a:rPr>
              <a:t>5</a:t>
            </a:r>
          </a:p>
          <a:p>
            <a:pPr algn="r"/>
            <a:r>
              <a:rPr lang="en-US" sz="1400" b="1" dirty="0">
                <a:solidFill>
                  <a:schemeClr val="tx1">
                    <a:lumMod val="75000"/>
                    <a:lumOff val="25000"/>
                  </a:schemeClr>
                </a:solidFill>
                <a:latin typeface="Consolas" panose="020B0609020204030204" pitchFamily="49" charset="0"/>
              </a:rPr>
              <a:t>6</a:t>
            </a:r>
          </a:p>
          <a:p>
            <a:pPr algn="r"/>
            <a:r>
              <a:rPr lang="en-US" sz="1400" b="1" dirty="0">
                <a:solidFill>
                  <a:schemeClr val="tx1">
                    <a:lumMod val="75000"/>
                    <a:lumOff val="25000"/>
                  </a:schemeClr>
                </a:solidFill>
                <a:latin typeface="Consolas" panose="020B0609020204030204" pitchFamily="49" charset="0"/>
              </a:rPr>
              <a:t>7</a:t>
            </a:r>
          </a:p>
          <a:p>
            <a:pPr algn="r"/>
            <a:r>
              <a:rPr lang="en-US" sz="1400" b="1" dirty="0">
                <a:solidFill>
                  <a:schemeClr val="tx1">
                    <a:lumMod val="75000"/>
                    <a:lumOff val="25000"/>
                  </a:schemeClr>
                </a:solidFill>
                <a:latin typeface="Consolas" panose="020B0609020204030204" pitchFamily="49" charset="0"/>
              </a:rPr>
              <a:t>9</a:t>
            </a:r>
          </a:p>
          <a:p>
            <a:pPr algn="r"/>
            <a:r>
              <a:rPr lang="en-US" sz="1400" b="1" dirty="0">
                <a:solidFill>
                  <a:schemeClr val="tx1">
                    <a:lumMod val="75000"/>
                    <a:lumOff val="25000"/>
                  </a:schemeClr>
                </a:solidFill>
                <a:latin typeface="Consolas" panose="020B0609020204030204" pitchFamily="49" charset="0"/>
              </a:rPr>
              <a:t>10</a:t>
            </a:r>
          </a:p>
          <a:p>
            <a:pPr algn="r"/>
            <a:r>
              <a:rPr lang="en-US" sz="1400" b="1" dirty="0">
                <a:solidFill>
                  <a:schemeClr val="tx1">
                    <a:lumMod val="75000"/>
                    <a:lumOff val="25000"/>
                  </a:schemeClr>
                </a:solidFill>
                <a:latin typeface="Consolas" panose="020B0609020204030204" pitchFamily="49" charset="0"/>
              </a:rPr>
              <a:t>11</a:t>
            </a:r>
          </a:p>
          <a:p>
            <a:pPr algn="r"/>
            <a:r>
              <a:rPr lang="en-US" sz="1400" b="1" dirty="0">
                <a:solidFill>
                  <a:schemeClr val="tx1">
                    <a:lumMod val="75000"/>
                    <a:lumOff val="25000"/>
                  </a:schemeClr>
                </a:solidFill>
                <a:latin typeface="Consolas" panose="020B0609020204030204" pitchFamily="49" charset="0"/>
              </a:rPr>
              <a:t>12</a:t>
            </a:r>
          </a:p>
          <a:p>
            <a:pPr algn="r"/>
            <a:r>
              <a:rPr lang="en-US" sz="1400" b="1" dirty="0">
                <a:solidFill>
                  <a:schemeClr val="tx1">
                    <a:lumMod val="75000"/>
                    <a:lumOff val="25000"/>
                  </a:schemeClr>
                </a:solidFill>
                <a:latin typeface="Consolas" panose="020B0609020204030204" pitchFamily="49" charset="0"/>
              </a:rPr>
              <a:t>13</a:t>
            </a:r>
          </a:p>
          <a:p>
            <a:pPr algn="r"/>
            <a:r>
              <a:rPr lang="en-US" sz="1400" b="1" dirty="0">
                <a:solidFill>
                  <a:schemeClr val="tx1">
                    <a:lumMod val="75000"/>
                    <a:lumOff val="25000"/>
                  </a:schemeClr>
                </a:solidFill>
                <a:latin typeface="Consolas" panose="020B0609020204030204" pitchFamily="49" charset="0"/>
              </a:rPr>
              <a:t>14</a:t>
            </a:r>
          </a:p>
          <a:p>
            <a:pPr algn="r"/>
            <a:r>
              <a:rPr lang="en-US" sz="1400" b="1" dirty="0">
                <a:solidFill>
                  <a:schemeClr val="tx1">
                    <a:lumMod val="75000"/>
                    <a:lumOff val="25000"/>
                  </a:schemeClr>
                </a:solidFill>
                <a:latin typeface="Consolas" panose="020B0609020204030204" pitchFamily="49" charset="0"/>
              </a:rPr>
              <a:t>15</a:t>
            </a:r>
          </a:p>
          <a:p>
            <a:pPr algn="r"/>
            <a:r>
              <a:rPr lang="en-US" sz="1400" b="1" dirty="0">
                <a:solidFill>
                  <a:schemeClr val="tx1">
                    <a:lumMod val="75000"/>
                    <a:lumOff val="25000"/>
                  </a:schemeClr>
                </a:solidFill>
                <a:latin typeface="Consolas" panose="020B0609020204030204" pitchFamily="49" charset="0"/>
              </a:rPr>
              <a:t>16</a:t>
            </a:r>
          </a:p>
          <a:p>
            <a:pPr algn="r"/>
            <a:r>
              <a:rPr lang="en-US" sz="1400" b="1" dirty="0">
                <a:solidFill>
                  <a:schemeClr val="tx1">
                    <a:lumMod val="75000"/>
                    <a:lumOff val="25000"/>
                  </a:schemeClr>
                </a:solidFill>
                <a:latin typeface="Consolas" panose="020B0609020204030204" pitchFamily="49" charset="0"/>
              </a:rPr>
              <a:t>17</a:t>
            </a:r>
          </a:p>
          <a:p>
            <a:pPr algn="r"/>
            <a:r>
              <a:rPr lang="en-US" sz="1400" b="1" dirty="0">
                <a:solidFill>
                  <a:schemeClr val="tx1">
                    <a:lumMod val="75000"/>
                    <a:lumOff val="25000"/>
                  </a:schemeClr>
                </a:solidFill>
                <a:latin typeface="Consolas" panose="020B0609020204030204" pitchFamily="49" charset="0"/>
              </a:rPr>
              <a:t>18</a:t>
            </a:r>
          </a:p>
          <a:p>
            <a:pPr algn="r"/>
            <a:r>
              <a:rPr lang="en-US" sz="1400" b="1" dirty="0">
                <a:solidFill>
                  <a:schemeClr val="tx1">
                    <a:lumMod val="75000"/>
                    <a:lumOff val="25000"/>
                  </a:schemeClr>
                </a:solidFill>
                <a:latin typeface="Consolas" panose="020B0609020204030204" pitchFamily="49" charset="0"/>
              </a:rPr>
              <a:t>19</a:t>
            </a:r>
          </a:p>
          <a:p>
            <a:pPr algn="r"/>
            <a:r>
              <a:rPr lang="en-US" sz="1400" b="1" dirty="0">
                <a:solidFill>
                  <a:schemeClr val="tx1">
                    <a:lumMod val="75000"/>
                    <a:lumOff val="25000"/>
                  </a:schemeClr>
                </a:solidFill>
                <a:latin typeface="Consolas" panose="020B0609020204030204" pitchFamily="49" charset="0"/>
              </a:rPr>
              <a:t>20</a:t>
            </a:r>
          </a:p>
          <a:p>
            <a:pPr algn="r"/>
            <a:r>
              <a:rPr lang="en-US" sz="1400" b="1" dirty="0">
                <a:solidFill>
                  <a:schemeClr val="tx1">
                    <a:lumMod val="75000"/>
                    <a:lumOff val="25000"/>
                  </a:schemeClr>
                </a:solidFill>
                <a:latin typeface="Consolas" panose="020B0609020204030204" pitchFamily="49" charset="0"/>
              </a:rPr>
              <a:t>21</a:t>
            </a:r>
          </a:p>
          <a:p>
            <a:pPr algn="r"/>
            <a:r>
              <a:rPr lang="en-US" sz="1400" b="1" dirty="0">
                <a:solidFill>
                  <a:schemeClr val="tx1">
                    <a:lumMod val="75000"/>
                    <a:lumOff val="25000"/>
                  </a:schemeClr>
                </a:solidFill>
                <a:latin typeface="Consolas" panose="020B0609020204030204" pitchFamily="49" charset="0"/>
              </a:rPr>
              <a:t>22</a:t>
            </a:r>
          </a:p>
          <a:p>
            <a:pPr algn="r"/>
            <a:r>
              <a:rPr lang="en-US" sz="1400" b="1" dirty="0">
                <a:solidFill>
                  <a:schemeClr val="tx1">
                    <a:lumMod val="75000"/>
                    <a:lumOff val="25000"/>
                  </a:schemeClr>
                </a:solidFill>
                <a:latin typeface="Consolas" panose="020B0609020204030204" pitchFamily="49" charset="0"/>
              </a:rPr>
              <a:t>23</a:t>
            </a:r>
          </a:p>
          <a:p>
            <a:pPr algn="r"/>
            <a:r>
              <a:rPr lang="en-US" sz="1400" b="1" dirty="0">
                <a:solidFill>
                  <a:schemeClr val="tx1">
                    <a:lumMod val="75000"/>
                    <a:lumOff val="25000"/>
                  </a:schemeClr>
                </a:solidFill>
                <a:latin typeface="Consolas" panose="020B0609020204030204" pitchFamily="49" charset="0"/>
              </a:rPr>
              <a:t>24</a:t>
            </a:r>
          </a:p>
          <a:p>
            <a:pPr algn="r"/>
            <a:r>
              <a:rPr lang="en-US" sz="1400" b="1" dirty="0">
                <a:solidFill>
                  <a:schemeClr val="tx1">
                    <a:lumMod val="75000"/>
                    <a:lumOff val="25000"/>
                  </a:schemeClr>
                </a:solidFill>
                <a:latin typeface="Consolas" panose="020B0609020204030204" pitchFamily="49" charset="0"/>
              </a:rPr>
              <a:t>25</a:t>
            </a:r>
            <a:endParaRPr lang="en-US" sz="1600" b="1" dirty="0">
              <a:solidFill>
                <a:schemeClr val="tx1">
                  <a:lumMod val="75000"/>
                  <a:lumOff val="25000"/>
                </a:schemeClr>
              </a:solidFill>
              <a:latin typeface="Consolas" panose="020B0609020204030204" pitchFamily="49" charset="0"/>
            </a:endParaRPr>
          </a:p>
        </p:txBody>
      </p:sp>
      <p:sp>
        <p:nvSpPr>
          <p:cNvPr id="14" name="Rectangle: Top Corners Rounded 6">
            <a:extLst>
              <a:ext uri="{FF2B5EF4-FFF2-40B4-BE49-F238E27FC236}">
                <a16:creationId xmlns:a16="http://schemas.microsoft.com/office/drawing/2014/main" id="{11961085-6F10-B9E4-491F-2BBD66556C5D}"/>
              </a:ext>
            </a:extLst>
          </p:cNvPr>
          <p:cNvSpPr/>
          <p:nvPr/>
        </p:nvSpPr>
        <p:spPr>
          <a:xfrm>
            <a:off x="616162" y="88837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15" name="Rectangle 14">
            <a:extLst>
              <a:ext uri="{FF2B5EF4-FFF2-40B4-BE49-F238E27FC236}">
                <a16:creationId xmlns:a16="http://schemas.microsoft.com/office/drawing/2014/main" id="{05440825-6EDB-E069-8B86-AF813D51DCA0}"/>
              </a:ext>
            </a:extLst>
          </p:cNvPr>
          <p:cNvSpPr/>
          <p:nvPr/>
        </p:nvSpPr>
        <p:spPr>
          <a:xfrm>
            <a:off x="6526308" y="1470584"/>
            <a:ext cx="3545334" cy="255454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x // y = 2</a:t>
            </a:r>
          </a:p>
          <a:p>
            <a:r>
              <a:rPr lang="en-IN" sz="1600" b="1" dirty="0">
                <a:latin typeface="Consolas" pitchFamily="49" charset="0"/>
                <a:cs typeface="Consolas" panose="020B0609020204030204" pitchFamily="49" charset="0"/>
              </a:rPr>
              <a:t>x ** y = 25</a:t>
            </a:r>
          </a:p>
          <a:p>
            <a:r>
              <a:rPr lang="en-IN" sz="1600" b="1" dirty="0">
                <a:latin typeface="Consolas" pitchFamily="49" charset="0"/>
                <a:cs typeface="Consolas" panose="020B0609020204030204" pitchFamily="49" charset="0"/>
              </a:rPr>
              <a:t>x  y = 10 4</a:t>
            </a:r>
          </a:p>
          <a:p>
            <a:r>
              <a:rPr lang="en-IN" sz="1600" b="1" dirty="0">
                <a:latin typeface="Consolas" pitchFamily="49" charset="0"/>
                <a:cs typeface="Consolas" panose="020B0609020204030204" pitchFamily="49" charset="0"/>
              </a:rPr>
              <a:t>x &gt;= y is True</a:t>
            </a:r>
          </a:p>
          <a:p>
            <a:r>
              <a:rPr lang="en-IN" sz="1600" b="1" dirty="0">
                <a:latin typeface="Consolas" pitchFamily="49" charset="0"/>
                <a:cs typeface="Consolas" panose="020B0609020204030204" pitchFamily="49" charset="0"/>
              </a:rPr>
              <a:t>x &lt;= y is False</a:t>
            </a:r>
          </a:p>
          <a:p>
            <a:r>
              <a:rPr lang="en-IN" sz="1600" b="1" dirty="0">
                <a:latin typeface="Consolas" pitchFamily="49" charset="0"/>
                <a:cs typeface="Consolas" panose="020B0609020204030204" pitchFamily="49" charset="0"/>
              </a:rPr>
              <a:t>x and y is False</a:t>
            </a:r>
          </a:p>
          <a:p>
            <a:r>
              <a:rPr lang="en-IN" sz="1600" b="1" dirty="0">
                <a:latin typeface="Consolas" pitchFamily="49" charset="0"/>
                <a:cs typeface="Consolas" panose="020B0609020204030204" pitchFamily="49" charset="0"/>
              </a:rPr>
              <a:t>x or y is True</a:t>
            </a:r>
          </a:p>
          <a:p>
            <a:r>
              <a:rPr lang="en-IN" sz="1600" b="1" dirty="0">
                <a:latin typeface="Consolas" pitchFamily="49" charset="0"/>
                <a:cs typeface="Consolas" panose="020B0609020204030204" pitchFamily="49" charset="0"/>
              </a:rPr>
              <a:t>not x is False</a:t>
            </a:r>
          </a:p>
          <a:p>
            <a:r>
              <a:rPr lang="en-IN" sz="1600" b="1" dirty="0">
                <a:latin typeface="Consolas" pitchFamily="49" charset="0"/>
                <a:cs typeface="Consolas" panose="020B0609020204030204" pitchFamily="49" charset="0"/>
              </a:rPr>
              <a:t>x &amp; y is 0</a:t>
            </a:r>
          </a:p>
          <a:p>
            <a:r>
              <a:rPr lang="en-IN" sz="1600" b="1" dirty="0">
                <a:latin typeface="Consolas" pitchFamily="49" charset="0"/>
                <a:cs typeface="Consolas" panose="020B0609020204030204" pitchFamily="49" charset="0"/>
              </a:rPr>
              <a:t>x | y is 14</a:t>
            </a:r>
          </a:p>
        </p:txBody>
      </p:sp>
      <p:sp>
        <p:nvSpPr>
          <p:cNvPr id="16" name="Rectangle: Top Corners Rounded 6">
            <a:extLst>
              <a:ext uri="{FF2B5EF4-FFF2-40B4-BE49-F238E27FC236}">
                <a16:creationId xmlns:a16="http://schemas.microsoft.com/office/drawing/2014/main" id="{8CCC11A3-6757-005C-8D5C-E8705EF19CFC}"/>
              </a:ext>
            </a:extLst>
          </p:cNvPr>
          <p:cNvSpPr/>
          <p:nvPr/>
        </p:nvSpPr>
        <p:spPr>
          <a:xfrm>
            <a:off x="6526308" y="1153330"/>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0543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
                                            <p:txEl>
                                              <p:pRg st="14" end="1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
                                            <p:txEl>
                                              <p:pRg st="15" end="1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
                                            <p:txEl>
                                              <p:pRg st="17" end="17"/>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
                                            <p:bg/>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xEl>
                                              <p:pRg st="0" end="0"/>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
                                            <p:txEl>
                                              <p:pRg st="1" end="1"/>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
                                            <p:txEl>
                                              <p:pRg st="2" end="2"/>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
                                            <p:txEl>
                                              <p:pRg st="3" end="3"/>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
                                            <p:txEl>
                                              <p:pRg st="4" end="4"/>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
                                            <p:txEl>
                                              <p:pRg st="5" end="5"/>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
                                            <p:txEl>
                                              <p:pRg st="6" end="6"/>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5">
                                            <p:txEl>
                                              <p:pRg st="7" end="7"/>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
                                            <p:txEl>
                                              <p:pRg st="8" end="8"/>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nimBg="1"/>
      <p:bldP spid="13" grpId="0" animBg="1"/>
      <p:bldP spid="14" grpId="0" animBg="1"/>
      <p:bldP spid="15" grpId="0" uiExpand="1" build="p"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EC00-2745-23CF-E18C-0234CC960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A31E0-9E04-B3C7-67F8-4FBD2E64F15A}"/>
              </a:ext>
            </a:extLst>
          </p:cNvPr>
          <p:cNvSpPr>
            <a:spLocks noGrp="1"/>
          </p:cNvSpPr>
          <p:nvPr>
            <p:ph type="title"/>
          </p:nvPr>
        </p:nvSpPr>
        <p:spPr>
          <a:xfrm>
            <a:off x="-1" y="0"/>
            <a:ext cx="12192000" cy="711200"/>
          </a:xfrm>
        </p:spPr>
        <p:txBody>
          <a:bodyPr>
            <a:normAutofit/>
          </a:bodyPr>
          <a:lstStyle/>
          <a:p>
            <a:r>
              <a:rPr lang="en-IN" sz="3600" dirty="0"/>
              <a:t>Identity and Membership Operators</a:t>
            </a:r>
            <a:endParaRPr lang="en-US" sz="3600" dirty="0"/>
          </a:p>
        </p:txBody>
      </p:sp>
      <p:sp>
        <p:nvSpPr>
          <p:cNvPr id="3" name="Content Placeholder 2">
            <a:extLst>
              <a:ext uri="{FF2B5EF4-FFF2-40B4-BE49-F238E27FC236}">
                <a16:creationId xmlns:a16="http://schemas.microsoft.com/office/drawing/2014/main" id="{DBC1DF15-FCB3-49EB-6082-99409CD9B1A1}"/>
              </a:ext>
            </a:extLst>
          </p:cNvPr>
          <p:cNvSpPr>
            <a:spLocks noGrp="1"/>
          </p:cNvSpPr>
          <p:nvPr>
            <p:ph idx="1"/>
          </p:nvPr>
        </p:nvSpPr>
        <p:spPr>
          <a:xfrm>
            <a:off x="131179" y="909218"/>
            <a:ext cx="11929641" cy="5590565"/>
          </a:xfrm>
        </p:spPr>
        <p:txBody>
          <a:bodyPr/>
          <a:lstStyle/>
          <a:p>
            <a:r>
              <a:rPr lang="en-IN" dirty="0">
                <a:solidFill>
                  <a:srgbClr val="C00000"/>
                </a:solidFill>
              </a:rPr>
              <a:t>Identity Operator</a:t>
            </a:r>
          </a:p>
          <a:p>
            <a:pPr lvl="1"/>
            <a:r>
              <a:rPr lang="en-IN" dirty="0"/>
              <a:t>Note : consider A = [1,2], B = [1,2,3] and C=A</a:t>
            </a:r>
          </a:p>
          <a:p>
            <a:endParaRPr lang="en-IN" dirty="0"/>
          </a:p>
          <a:p>
            <a:endParaRPr lang="en-IN" dirty="0"/>
          </a:p>
          <a:p>
            <a:endParaRPr lang="en-IN" dirty="0"/>
          </a:p>
          <a:p>
            <a:endParaRPr lang="en-IN" dirty="0"/>
          </a:p>
          <a:p>
            <a:r>
              <a:rPr lang="en-IN" dirty="0">
                <a:solidFill>
                  <a:srgbClr val="C00000"/>
                </a:solidFill>
              </a:rPr>
              <a:t>Membership Operator</a:t>
            </a:r>
          </a:p>
          <a:p>
            <a:pPr lvl="1"/>
            <a:r>
              <a:rPr lang="en-IN" dirty="0"/>
              <a:t>Note : consider A = 2 and B = [1,2,3]</a:t>
            </a:r>
          </a:p>
          <a:p>
            <a:endParaRPr lang="en-IN" dirty="0"/>
          </a:p>
          <a:p>
            <a:endParaRPr lang="en-IN" dirty="0"/>
          </a:p>
          <a:p>
            <a:endParaRPr lang="en-IN" dirty="0"/>
          </a:p>
          <a:p>
            <a:endParaRPr lang="en-IN" dirty="0"/>
          </a:p>
          <a:p>
            <a:endParaRPr lang="en-IN" dirty="0"/>
          </a:p>
          <a:p>
            <a:pPr lvl="1"/>
            <a:endParaRPr lang="en-US" sz="2200" dirty="0"/>
          </a:p>
        </p:txBody>
      </p:sp>
      <p:graphicFrame>
        <p:nvGraphicFramePr>
          <p:cNvPr id="4" name="Content Placeholder 4">
            <a:extLst>
              <a:ext uri="{FF2B5EF4-FFF2-40B4-BE49-F238E27FC236}">
                <a16:creationId xmlns:a16="http://schemas.microsoft.com/office/drawing/2014/main" id="{788519DC-A7FF-4D2F-3145-D11BE6FF700F}"/>
              </a:ext>
            </a:extLst>
          </p:cNvPr>
          <p:cNvGraphicFramePr>
            <a:graphicFrameLocks/>
          </p:cNvGraphicFramePr>
          <p:nvPr>
            <p:extLst>
              <p:ext uri="{D42A27DB-BD31-4B8C-83A1-F6EECF244321}">
                <p14:modId xmlns:p14="http://schemas.microsoft.com/office/powerpoint/2010/main" val="911145708"/>
              </p:ext>
            </p:extLst>
          </p:nvPr>
        </p:nvGraphicFramePr>
        <p:xfrm>
          <a:off x="1055584" y="1777068"/>
          <a:ext cx="9198759" cy="1524000"/>
        </p:xfrm>
        <a:graphic>
          <a:graphicData uri="http://schemas.openxmlformats.org/drawingml/2006/table">
            <a:tbl>
              <a:tblPr firstRow="1" bandRow="1">
                <a:tableStyleId>{8EC20E35-A176-4012-BC5E-935CFFF8708E}</a:tableStyleId>
              </a:tblPr>
              <a:tblGrid>
                <a:gridCol w="1127463">
                  <a:extLst>
                    <a:ext uri="{9D8B030D-6E8A-4147-A177-3AD203B41FA5}">
                      <a16:colId xmlns:a16="http://schemas.microsoft.com/office/drawing/2014/main" val="20000"/>
                    </a:ext>
                  </a:extLst>
                </a:gridCol>
                <a:gridCol w="5122822">
                  <a:extLst>
                    <a:ext uri="{9D8B030D-6E8A-4147-A177-3AD203B41FA5}">
                      <a16:colId xmlns:a16="http://schemas.microsoft.com/office/drawing/2014/main" val="20001"/>
                    </a:ext>
                  </a:extLst>
                </a:gridCol>
                <a:gridCol w="1538607">
                  <a:extLst>
                    <a:ext uri="{9D8B030D-6E8A-4147-A177-3AD203B41FA5}">
                      <a16:colId xmlns:a16="http://schemas.microsoft.com/office/drawing/2014/main" val="20002"/>
                    </a:ext>
                  </a:extLst>
                </a:gridCol>
                <a:gridCol w="1409867">
                  <a:extLst>
                    <a:ext uri="{9D8B030D-6E8A-4147-A177-3AD203B41FA5}">
                      <a16:colId xmlns:a16="http://schemas.microsoft.com/office/drawing/2014/main" val="20003"/>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algn="ctr"/>
                      <a:r>
                        <a:rPr lang="en-US" sz="1900" dirty="0"/>
                        <a:t>is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Returns True if both variables are the </a:t>
                      </a:r>
                      <a:r>
                        <a:rPr lang="en-US" sz="1800" b="0" i="0" kern="1200" dirty="0">
                          <a:solidFill>
                            <a:srgbClr val="C00000"/>
                          </a:solidFill>
                          <a:latin typeface="+mn-lt"/>
                          <a:ea typeface="+mn-ea"/>
                          <a:cs typeface="+mn-cs"/>
                        </a:rPr>
                        <a:t>same object</a:t>
                      </a:r>
                      <a:endParaRPr lang="en-US" sz="2000" dirty="0">
                        <a:solidFill>
                          <a:srgbClr val="C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is B</a:t>
                      </a:r>
                    </a:p>
                    <a:p>
                      <a:pPr algn="ctr"/>
                      <a:r>
                        <a:rPr lang="en-IN" sz="2000" dirty="0">
                          <a:solidFill>
                            <a:schemeClr val="tx1"/>
                          </a:solidFill>
                        </a:rPr>
                        <a:t>A is C</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False</a:t>
                      </a:r>
                    </a:p>
                    <a:p>
                      <a:pPr algn="ctr"/>
                      <a:r>
                        <a:rPr lang="en-IN" sz="2000" dirty="0">
                          <a:solidFill>
                            <a:schemeClr val="tx1"/>
                          </a:solidFill>
                        </a:rPr>
                        <a:t>True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algn="ctr"/>
                      <a:r>
                        <a:rPr lang="en-IN" sz="1900" dirty="0"/>
                        <a:t>is</a:t>
                      </a:r>
                      <a:r>
                        <a:rPr lang="en-IN" sz="1900" baseline="0" dirty="0"/>
                        <a:t> not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mn-lt"/>
                          <a:ea typeface="+mn-ea"/>
                          <a:cs typeface="+mn-cs"/>
                        </a:rPr>
                        <a:t>Returns True if both variables are </a:t>
                      </a:r>
                      <a:r>
                        <a:rPr lang="en-US" sz="1800" b="1" i="0" kern="1200" dirty="0">
                          <a:solidFill>
                            <a:srgbClr val="C00000"/>
                          </a:solidFill>
                          <a:latin typeface="+mn-lt"/>
                          <a:ea typeface="+mn-ea"/>
                          <a:cs typeface="+mn-cs"/>
                        </a:rPr>
                        <a:t>different</a:t>
                      </a:r>
                      <a:r>
                        <a:rPr lang="en-US" sz="1800" b="0" i="0" kern="1200" dirty="0">
                          <a:solidFill>
                            <a:srgbClr val="C00000"/>
                          </a:solidFill>
                          <a:latin typeface="+mn-lt"/>
                          <a:ea typeface="+mn-ea"/>
                          <a:cs typeface="+mn-cs"/>
                        </a:rPr>
                        <a:t> object</a:t>
                      </a:r>
                      <a:endParaRPr lang="en-US" sz="2000" dirty="0">
                        <a:solidFill>
                          <a:srgbClr val="C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is not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t>True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5" name="Content Placeholder 4">
            <a:extLst>
              <a:ext uri="{FF2B5EF4-FFF2-40B4-BE49-F238E27FC236}">
                <a16:creationId xmlns:a16="http://schemas.microsoft.com/office/drawing/2014/main" id="{6DD97AFA-72B4-E248-8EB8-5E421D969C99}"/>
              </a:ext>
            </a:extLst>
          </p:cNvPr>
          <p:cNvGraphicFramePr>
            <a:graphicFrameLocks/>
          </p:cNvGraphicFramePr>
          <p:nvPr>
            <p:extLst>
              <p:ext uri="{D42A27DB-BD31-4B8C-83A1-F6EECF244321}">
                <p14:modId xmlns:p14="http://schemas.microsoft.com/office/powerpoint/2010/main" val="1086787404"/>
              </p:ext>
            </p:extLst>
          </p:nvPr>
        </p:nvGraphicFramePr>
        <p:xfrm>
          <a:off x="1055584" y="4374094"/>
          <a:ext cx="9198759" cy="1691640"/>
        </p:xfrm>
        <a:graphic>
          <a:graphicData uri="http://schemas.openxmlformats.org/drawingml/2006/table">
            <a:tbl>
              <a:tblPr firstRow="1" bandRow="1">
                <a:tableStyleId>{8EC20E35-A176-4012-BC5E-935CFFF8708E}</a:tableStyleId>
              </a:tblPr>
              <a:tblGrid>
                <a:gridCol w="1127464">
                  <a:extLst>
                    <a:ext uri="{9D8B030D-6E8A-4147-A177-3AD203B41FA5}">
                      <a16:colId xmlns:a16="http://schemas.microsoft.com/office/drawing/2014/main" val="20000"/>
                    </a:ext>
                  </a:extLst>
                </a:gridCol>
                <a:gridCol w="5122821">
                  <a:extLst>
                    <a:ext uri="{9D8B030D-6E8A-4147-A177-3AD203B41FA5}">
                      <a16:colId xmlns:a16="http://schemas.microsoft.com/office/drawing/2014/main" val="20001"/>
                    </a:ext>
                  </a:extLst>
                </a:gridCol>
                <a:gridCol w="1539551">
                  <a:extLst>
                    <a:ext uri="{9D8B030D-6E8A-4147-A177-3AD203B41FA5}">
                      <a16:colId xmlns:a16="http://schemas.microsoft.com/office/drawing/2014/main" val="20002"/>
                    </a:ext>
                  </a:extLst>
                </a:gridCol>
                <a:gridCol w="1408923">
                  <a:extLst>
                    <a:ext uri="{9D8B030D-6E8A-4147-A177-3AD203B41FA5}">
                      <a16:colId xmlns:a16="http://schemas.microsoft.com/office/drawing/2014/main" val="20003"/>
                    </a:ext>
                  </a:extLst>
                </a:gridCol>
              </a:tblGrid>
              <a:tr h="411480">
                <a:tc>
                  <a:txBody>
                    <a:bodyPr/>
                    <a:lstStyle/>
                    <a:p>
                      <a:pPr algn="ctr"/>
                      <a:r>
                        <a:rPr lang="en-US" b="1" dirty="0">
                          <a:solidFill>
                            <a:schemeClr val="tx1"/>
                          </a:solidFill>
                        </a:rPr>
                        <a:t>Operator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IN" sz="1800" b="1" kern="1200" dirty="0">
                          <a:solidFill>
                            <a:schemeClr val="tx1"/>
                          </a:solidFill>
                          <a:latin typeface="+mn-lt"/>
                          <a:ea typeface="+mn-ea"/>
                          <a:cs typeface="+mn-cs"/>
                        </a:rPr>
                        <a:t>Example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Output</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algn="ctr"/>
                      <a:r>
                        <a:rPr lang="en-US" sz="1900" dirty="0"/>
                        <a:t>in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latin typeface="+mn-lt"/>
                          <a:ea typeface="+mn-ea"/>
                          <a:cs typeface="+mn-cs"/>
                        </a:rPr>
                        <a:t>Returns True if a sequence with the specified value is </a:t>
                      </a:r>
                      <a:r>
                        <a:rPr lang="en-US" sz="1800" b="0" i="0" kern="1200" dirty="0">
                          <a:solidFill>
                            <a:srgbClr val="C00000"/>
                          </a:solidFill>
                          <a:latin typeface="+mn-lt"/>
                          <a:ea typeface="+mn-ea"/>
                          <a:cs typeface="+mn-cs"/>
                        </a:rPr>
                        <a:t>present in the object</a:t>
                      </a:r>
                      <a:endParaRPr lang="en-US" sz="2000" dirty="0">
                        <a:solidFill>
                          <a:srgbClr val="C00000"/>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in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True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algn="ctr"/>
                      <a:r>
                        <a:rPr lang="en-IN" sz="1900" baseline="0" dirty="0"/>
                        <a:t>not in</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mn-lt"/>
                          <a:ea typeface="+mn-ea"/>
                          <a:cs typeface="+mn-cs"/>
                        </a:rPr>
                        <a:t>Returns True if a sequence with the specified value is </a:t>
                      </a:r>
                      <a:r>
                        <a:rPr lang="en-US" sz="1800" b="0" i="0" kern="1200" dirty="0">
                          <a:solidFill>
                            <a:srgbClr val="C00000"/>
                          </a:solidFill>
                          <a:latin typeface="+mn-lt"/>
                          <a:ea typeface="+mn-ea"/>
                          <a:cs typeface="+mn-cs"/>
                        </a:rPr>
                        <a:t>not present </a:t>
                      </a:r>
                      <a:r>
                        <a:rPr lang="en-US" sz="1800" b="0" i="0" kern="1200" dirty="0">
                          <a:solidFill>
                            <a:schemeClr val="dk1"/>
                          </a:solidFill>
                          <a:latin typeface="+mn-lt"/>
                          <a:ea typeface="+mn-ea"/>
                          <a:cs typeface="+mn-cs"/>
                        </a:rPr>
                        <a:t>in the object	</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1"/>
                          </a:solidFill>
                        </a:rPr>
                        <a:t>A not in B</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t>False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457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C7FE-1F0A-F24D-B6F8-116FD218A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B3A43-44B5-7B54-0F8D-BFEA519289E0}"/>
              </a:ext>
            </a:extLst>
          </p:cNvPr>
          <p:cNvSpPr>
            <a:spLocks noGrp="1"/>
          </p:cNvSpPr>
          <p:nvPr>
            <p:ph type="title"/>
          </p:nvPr>
        </p:nvSpPr>
        <p:spPr>
          <a:xfrm>
            <a:off x="-1" y="0"/>
            <a:ext cx="12192000" cy="711200"/>
          </a:xfrm>
        </p:spPr>
        <p:txBody>
          <a:bodyPr>
            <a:normAutofit/>
          </a:bodyPr>
          <a:lstStyle/>
          <a:p>
            <a:r>
              <a:rPr lang="en-US" sz="3600" dirty="0"/>
              <a:t>Example</a:t>
            </a:r>
          </a:p>
        </p:txBody>
      </p:sp>
      <p:sp>
        <p:nvSpPr>
          <p:cNvPr id="3" name="Content Placeholder 2">
            <a:extLst>
              <a:ext uri="{FF2B5EF4-FFF2-40B4-BE49-F238E27FC236}">
                <a16:creationId xmlns:a16="http://schemas.microsoft.com/office/drawing/2014/main" id="{1EA5EDF1-8162-ABFE-2C90-0A3B68AF39A8}"/>
              </a:ext>
            </a:extLst>
          </p:cNvPr>
          <p:cNvSpPr>
            <a:spLocks noGrp="1"/>
          </p:cNvSpPr>
          <p:nvPr>
            <p:ph idx="1"/>
          </p:nvPr>
        </p:nvSpPr>
        <p:spPr>
          <a:xfrm>
            <a:off x="131179" y="909218"/>
            <a:ext cx="11929641" cy="5590565"/>
          </a:xfrm>
        </p:spPr>
        <p:txBody>
          <a:bodyPr/>
          <a:lstStyle/>
          <a:p>
            <a:endParaRPr lang="en-IN" dirty="0"/>
          </a:p>
          <a:p>
            <a:endParaRPr lang="en-IN" dirty="0"/>
          </a:p>
          <a:p>
            <a:pPr lvl="1"/>
            <a:endParaRPr lang="en-US" sz="2200" dirty="0"/>
          </a:p>
        </p:txBody>
      </p:sp>
      <p:sp>
        <p:nvSpPr>
          <p:cNvPr id="4" name="Rectangle 3">
            <a:extLst>
              <a:ext uri="{FF2B5EF4-FFF2-40B4-BE49-F238E27FC236}">
                <a16:creationId xmlns:a16="http://schemas.microsoft.com/office/drawing/2014/main" id="{4CC49F64-AEA7-49AD-D46D-60AF283A418B}"/>
              </a:ext>
            </a:extLst>
          </p:cNvPr>
          <p:cNvSpPr/>
          <p:nvPr/>
        </p:nvSpPr>
        <p:spPr>
          <a:xfrm>
            <a:off x="885804" y="1392899"/>
            <a:ext cx="5844297" cy="4770537"/>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x2 = </a:t>
            </a:r>
            <a:r>
              <a:rPr lang="en-IN" sz="1600" dirty="0">
                <a:solidFill>
                  <a:srgbClr val="A31515"/>
                </a:solidFill>
                <a:latin typeface="Menlo" panose="020B0609030804020204" pitchFamily="49" charset="0"/>
              </a:rPr>
              <a:t>'Hello'</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y2 = </a:t>
            </a:r>
            <a:r>
              <a:rPr lang="en-IN" sz="1600" dirty="0">
                <a:solidFill>
                  <a:srgbClr val="A31515"/>
                </a:solidFill>
                <a:latin typeface="Menlo" panose="020B0609030804020204" pitchFamily="49" charset="0"/>
              </a:rPr>
              <a:t>'Hello'</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x3 = [</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3</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y3 = x3</a:t>
            </a:r>
          </a:p>
          <a:p>
            <a:r>
              <a:rPr lang="en-IN" sz="1600" dirty="0">
                <a:solidFill>
                  <a:srgbClr val="000000"/>
                </a:solidFill>
                <a:latin typeface="Menlo" panose="020B0609030804020204" pitchFamily="49" charset="0"/>
              </a:rPr>
              <a:t/>
            </a:r>
            <a:br>
              <a:rPr lang="en-IN" sz="1600" dirty="0">
                <a:solidFill>
                  <a:srgbClr val="000000"/>
                </a:solidFill>
                <a:latin typeface="Menlo" panose="020B0609030804020204" pitchFamily="49" charset="0"/>
              </a:rPr>
            </a:br>
            <a:r>
              <a:rPr lang="en-IN" sz="1600" dirty="0">
                <a:solidFill>
                  <a:srgbClr val="000000"/>
                </a:solidFill>
                <a:latin typeface="Menlo" panose="020B0609030804020204" pitchFamily="49" charset="0"/>
              </a:rPr>
              <a:t>x = </a:t>
            </a:r>
            <a:r>
              <a:rPr lang="en-IN" sz="1600" dirty="0">
                <a:solidFill>
                  <a:srgbClr val="A31515"/>
                </a:solidFill>
                <a:latin typeface="Menlo" panose="020B0609030804020204" pitchFamily="49" charset="0"/>
              </a:rPr>
              <a:t>'Hello world'</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y = {</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'a'</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'b'</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z = [</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2</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3</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4</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
            </a:r>
            <a:br>
              <a:rPr lang="en-IN" sz="1600" dirty="0">
                <a:solidFill>
                  <a:srgbClr val="000000"/>
                </a:solidFill>
                <a:latin typeface="Menlo" panose="020B0609030804020204" pitchFamily="49" charset="0"/>
              </a:rPr>
            </a:br>
            <a:r>
              <a:rPr lang="en-IN" sz="1600" dirty="0">
                <a:solidFill>
                  <a:srgbClr val="008000"/>
                </a:solidFill>
                <a:latin typeface="Menlo" panose="020B0609030804020204" pitchFamily="49" charset="0"/>
              </a:rPr>
              <a:t># Identity Operator</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"x2 is y2 = "</a:t>
            </a:r>
            <a:r>
              <a:rPr lang="en-IN" sz="1600" dirty="0">
                <a:solidFill>
                  <a:srgbClr val="000000"/>
                </a:solidFill>
                <a:latin typeface="Menlo" panose="020B0609030804020204" pitchFamily="49" charset="0"/>
              </a:rPr>
              <a:t>,x2 </a:t>
            </a:r>
            <a:r>
              <a:rPr lang="en-IN" sz="1600" dirty="0">
                <a:solidFill>
                  <a:srgbClr val="0000FF"/>
                </a:solidFill>
                <a:latin typeface="Menlo" panose="020B0609030804020204" pitchFamily="49" charset="0"/>
              </a:rPr>
              <a:t>is</a:t>
            </a:r>
            <a:r>
              <a:rPr lang="en-IN" sz="1600" dirty="0">
                <a:solidFill>
                  <a:srgbClr val="000000"/>
                </a:solidFill>
                <a:latin typeface="Menlo" panose="020B0609030804020204" pitchFamily="49" charset="0"/>
              </a:rPr>
              <a:t> y2)</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"x3 is y3 = "</a:t>
            </a:r>
            <a:r>
              <a:rPr lang="en-IN" sz="1600" dirty="0">
                <a:solidFill>
                  <a:srgbClr val="000000"/>
                </a:solidFill>
                <a:latin typeface="Menlo" panose="020B0609030804020204" pitchFamily="49" charset="0"/>
              </a:rPr>
              <a:t>,x3 </a:t>
            </a:r>
            <a:r>
              <a:rPr lang="en-IN" sz="1600" dirty="0">
                <a:solidFill>
                  <a:srgbClr val="0000FF"/>
                </a:solidFill>
                <a:latin typeface="Menlo" panose="020B0609030804020204" pitchFamily="49" charset="0"/>
              </a:rPr>
              <a:t>is</a:t>
            </a:r>
            <a:r>
              <a:rPr lang="en-IN" sz="1600" dirty="0">
                <a:solidFill>
                  <a:srgbClr val="000000"/>
                </a:solidFill>
                <a:latin typeface="Menlo" panose="020B0609030804020204" pitchFamily="49" charset="0"/>
              </a:rPr>
              <a:t> y3)</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"x2 is not y2 ="</a:t>
            </a:r>
            <a:r>
              <a:rPr lang="en-IN" sz="1600" dirty="0">
                <a:solidFill>
                  <a:srgbClr val="000000"/>
                </a:solidFill>
                <a:latin typeface="Menlo" panose="020B0609030804020204" pitchFamily="49" charset="0"/>
              </a:rPr>
              <a:t>,x2 </a:t>
            </a:r>
            <a:r>
              <a:rPr lang="en-IN" sz="1600" dirty="0">
                <a:solidFill>
                  <a:srgbClr val="0000FF"/>
                </a:solidFill>
                <a:latin typeface="Menlo" panose="020B0609030804020204" pitchFamily="49" charset="0"/>
              </a:rPr>
              <a:t>is</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not</a:t>
            </a:r>
            <a:r>
              <a:rPr lang="en-IN" sz="1600" dirty="0">
                <a:solidFill>
                  <a:srgbClr val="000000"/>
                </a:solidFill>
                <a:latin typeface="Menlo" panose="020B0609030804020204" pitchFamily="49" charset="0"/>
              </a:rPr>
              <a:t> y2)</a:t>
            </a:r>
          </a:p>
          <a:p>
            <a:r>
              <a:rPr lang="en-IN" sz="1600" dirty="0">
                <a:solidFill>
                  <a:srgbClr val="000000"/>
                </a:solidFill>
                <a:latin typeface="Menlo" panose="020B0609030804020204" pitchFamily="49" charset="0"/>
              </a:rPr>
              <a:t/>
            </a:r>
            <a:br>
              <a:rPr lang="en-IN" sz="1600" dirty="0">
                <a:solidFill>
                  <a:srgbClr val="000000"/>
                </a:solidFill>
                <a:latin typeface="Menlo" panose="020B0609030804020204" pitchFamily="49" charset="0"/>
              </a:rPr>
            </a:br>
            <a:r>
              <a:rPr lang="en-IN" sz="1600" dirty="0">
                <a:solidFill>
                  <a:srgbClr val="008000"/>
                </a:solidFill>
                <a:latin typeface="Menlo" panose="020B0609030804020204" pitchFamily="49" charset="0"/>
              </a:rPr>
              <a:t># Membership Operator</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 in x = "</a:t>
            </a:r>
            <a:r>
              <a:rPr lang="en-IN" sz="1600" dirty="0">
                <a:solidFill>
                  <a:srgbClr val="000000"/>
                </a:solidFill>
                <a:latin typeface="Menlo" panose="020B0609030804020204" pitchFamily="49" charset="0"/>
              </a:rPr>
              <a:t>, </a:t>
            </a:r>
            <a:r>
              <a:rPr lang="en-IN" sz="1600" dirty="0">
                <a:solidFill>
                  <a:srgbClr val="A31515"/>
                </a:solidFill>
                <a:latin typeface="Menlo" panose="020B0609030804020204" pitchFamily="49" charset="0"/>
              </a:rPr>
              <a:t>'H'</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in</a:t>
            </a:r>
            <a:r>
              <a:rPr lang="en-IN" sz="1600" dirty="0">
                <a:solidFill>
                  <a:srgbClr val="000000"/>
                </a:solidFill>
                <a:latin typeface="Menlo" panose="020B0609030804020204" pitchFamily="49" charset="0"/>
              </a:rPr>
              <a:t> x)</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"'hello' not in x = "</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'hello'</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not</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in</a:t>
            </a:r>
            <a:r>
              <a:rPr lang="en-IN" sz="1600" dirty="0">
                <a:solidFill>
                  <a:srgbClr val="000000"/>
                </a:solidFill>
                <a:latin typeface="Menlo" panose="020B0609030804020204" pitchFamily="49" charset="0"/>
              </a:rPr>
              <a:t> x)</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"5 in z = "</a:t>
            </a:r>
            <a:r>
              <a:rPr lang="en-IN" sz="1600" dirty="0">
                <a:solidFill>
                  <a:srgbClr val="000000"/>
                </a:solidFill>
                <a:latin typeface="Menlo" panose="020B0609030804020204" pitchFamily="49" charset="0"/>
              </a:rPr>
              <a:t>, </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in</a:t>
            </a:r>
            <a:r>
              <a:rPr lang="en-IN" sz="1600" dirty="0">
                <a:solidFill>
                  <a:srgbClr val="000000"/>
                </a:solidFill>
                <a:latin typeface="Menlo" panose="020B0609030804020204" pitchFamily="49" charset="0"/>
              </a:rPr>
              <a:t> z)</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"1 in y = "</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1</a:t>
            </a:r>
            <a:r>
              <a:rPr lang="en-IN" sz="1600" dirty="0">
                <a:solidFill>
                  <a:srgbClr val="000000"/>
                </a:solidFill>
                <a:latin typeface="Menlo" panose="020B0609030804020204" pitchFamily="49" charset="0"/>
              </a:rPr>
              <a:t> </a:t>
            </a:r>
            <a:r>
              <a:rPr lang="en-IN" sz="1600" dirty="0">
                <a:solidFill>
                  <a:srgbClr val="0000FF"/>
                </a:solidFill>
                <a:latin typeface="Menlo" panose="020B0609030804020204" pitchFamily="49" charset="0"/>
              </a:rPr>
              <a:t>in</a:t>
            </a:r>
            <a:r>
              <a:rPr lang="en-IN" sz="1600" dirty="0">
                <a:solidFill>
                  <a:srgbClr val="000000"/>
                </a:solidFill>
                <a:latin typeface="Menlo" panose="020B0609030804020204" pitchFamily="49" charset="0"/>
              </a:rPr>
              <a:t> y)</a:t>
            </a:r>
          </a:p>
        </p:txBody>
      </p:sp>
      <p:sp>
        <p:nvSpPr>
          <p:cNvPr id="5" name="Rectangle 4">
            <a:extLst>
              <a:ext uri="{FF2B5EF4-FFF2-40B4-BE49-F238E27FC236}">
                <a16:creationId xmlns:a16="http://schemas.microsoft.com/office/drawing/2014/main" id="{0E9A89C8-2CB4-4AAE-055B-77D9D187E530}"/>
              </a:ext>
            </a:extLst>
          </p:cNvPr>
          <p:cNvSpPr/>
          <p:nvPr/>
        </p:nvSpPr>
        <p:spPr>
          <a:xfrm>
            <a:off x="385812" y="1392899"/>
            <a:ext cx="499993" cy="477053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latin typeface="Consolas" panose="020B0609020204030204" pitchFamily="49" charset="0"/>
              </a:rPr>
              <a:t>6</a:t>
            </a:r>
          </a:p>
          <a:p>
            <a:pPr algn="r"/>
            <a:r>
              <a:rPr lang="en-US" sz="1600" b="1" dirty="0">
                <a:solidFill>
                  <a:schemeClr val="tx1">
                    <a:lumMod val="75000"/>
                    <a:lumOff val="25000"/>
                  </a:schemeClr>
                </a:solidFill>
                <a:latin typeface="Consolas" panose="020B0609020204030204" pitchFamily="49" charset="0"/>
              </a:rPr>
              <a:t>7</a:t>
            </a:r>
          </a:p>
          <a:p>
            <a:pPr algn="r"/>
            <a:r>
              <a:rPr lang="en-US" sz="1600" b="1" dirty="0">
                <a:solidFill>
                  <a:schemeClr val="tx1">
                    <a:lumMod val="75000"/>
                    <a:lumOff val="25000"/>
                  </a:schemeClr>
                </a:solidFill>
                <a:latin typeface="Consolas" panose="020B0609020204030204" pitchFamily="49" charset="0"/>
              </a:rPr>
              <a:t>9</a:t>
            </a:r>
          </a:p>
          <a:p>
            <a:pPr algn="r"/>
            <a:r>
              <a:rPr lang="en-US" sz="1600" b="1" dirty="0">
                <a:solidFill>
                  <a:schemeClr val="tx1">
                    <a:lumMod val="75000"/>
                    <a:lumOff val="25000"/>
                  </a:schemeClr>
                </a:solidFill>
                <a:latin typeface="Consolas" panose="020B0609020204030204" pitchFamily="49" charset="0"/>
              </a:rPr>
              <a:t>10</a:t>
            </a:r>
          </a:p>
          <a:p>
            <a:pPr algn="r"/>
            <a:r>
              <a:rPr lang="en-US" sz="1600" b="1" dirty="0">
                <a:solidFill>
                  <a:schemeClr val="tx1">
                    <a:lumMod val="75000"/>
                    <a:lumOff val="25000"/>
                  </a:schemeClr>
                </a:solidFill>
                <a:latin typeface="Consolas" panose="020B0609020204030204" pitchFamily="49" charset="0"/>
              </a:rPr>
              <a:t>11</a:t>
            </a:r>
          </a:p>
          <a:p>
            <a:pPr algn="r"/>
            <a:r>
              <a:rPr lang="en-US" sz="1600" b="1" dirty="0">
                <a:solidFill>
                  <a:schemeClr val="tx1">
                    <a:lumMod val="75000"/>
                    <a:lumOff val="25000"/>
                  </a:schemeClr>
                </a:solidFill>
                <a:latin typeface="Consolas" panose="020B0609020204030204" pitchFamily="49" charset="0"/>
              </a:rPr>
              <a:t>12</a:t>
            </a:r>
          </a:p>
          <a:p>
            <a:pPr algn="r"/>
            <a:r>
              <a:rPr lang="en-US" sz="1600" b="1" dirty="0">
                <a:solidFill>
                  <a:schemeClr val="tx1">
                    <a:lumMod val="75000"/>
                    <a:lumOff val="25000"/>
                  </a:schemeClr>
                </a:solidFill>
                <a:latin typeface="Consolas" panose="020B0609020204030204" pitchFamily="49" charset="0"/>
              </a:rPr>
              <a:t>13</a:t>
            </a:r>
          </a:p>
          <a:p>
            <a:pPr algn="r"/>
            <a:r>
              <a:rPr lang="en-US" sz="1600" b="1" dirty="0">
                <a:solidFill>
                  <a:schemeClr val="tx1">
                    <a:lumMod val="75000"/>
                    <a:lumOff val="25000"/>
                  </a:schemeClr>
                </a:solidFill>
                <a:latin typeface="Consolas" panose="020B0609020204030204" pitchFamily="49" charset="0"/>
              </a:rPr>
              <a:t>14</a:t>
            </a:r>
          </a:p>
          <a:p>
            <a:pPr algn="r"/>
            <a:r>
              <a:rPr lang="en-US" sz="1600" b="1" dirty="0">
                <a:solidFill>
                  <a:schemeClr val="tx1">
                    <a:lumMod val="75000"/>
                    <a:lumOff val="25000"/>
                  </a:schemeClr>
                </a:solidFill>
                <a:latin typeface="Consolas" panose="020B0609020204030204" pitchFamily="49" charset="0"/>
              </a:rPr>
              <a:t>15</a:t>
            </a:r>
          </a:p>
          <a:p>
            <a:pPr algn="r"/>
            <a:r>
              <a:rPr lang="en-US" sz="1600" b="1" dirty="0">
                <a:solidFill>
                  <a:schemeClr val="tx1">
                    <a:lumMod val="75000"/>
                    <a:lumOff val="25000"/>
                  </a:schemeClr>
                </a:solidFill>
                <a:latin typeface="Consolas" panose="020B0609020204030204" pitchFamily="49" charset="0"/>
              </a:rPr>
              <a:t>16</a:t>
            </a:r>
          </a:p>
          <a:p>
            <a:pPr algn="r"/>
            <a:r>
              <a:rPr lang="en-US" sz="1600" b="1" dirty="0">
                <a:solidFill>
                  <a:schemeClr val="tx1">
                    <a:lumMod val="75000"/>
                    <a:lumOff val="25000"/>
                  </a:schemeClr>
                </a:solidFill>
                <a:latin typeface="Consolas" panose="020B0609020204030204" pitchFamily="49" charset="0"/>
              </a:rPr>
              <a:t>17</a:t>
            </a:r>
          </a:p>
          <a:p>
            <a:pPr algn="r"/>
            <a:r>
              <a:rPr lang="en-US" sz="1600" b="1" dirty="0">
                <a:solidFill>
                  <a:schemeClr val="tx1">
                    <a:lumMod val="75000"/>
                    <a:lumOff val="25000"/>
                  </a:schemeClr>
                </a:solidFill>
                <a:latin typeface="Consolas" panose="020B0609020204030204" pitchFamily="49" charset="0"/>
              </a:rPr>
              <a:t>18</a:t>
            </a:r>
          </a:p>
          <a:p>
            <a:pPr algn="r"/>
            <a:r>
              <a:rPr lang="en-US" sz="1600" b="1" dirty="0">
                <a:solidFill>
                  <a:schemeClr val="tx1">
                    <a:lumMod val="75000"/>
                    <a:lumOff val="25000"/>
                  </a:schemeClr>
                </a:solidFill>
                <a:latin typeface="Consolas" panose="020B0609020204030204" pitchFamily="49" charset="0"/>
              </a:rPr>
              <a:t>19</a:t>
            </a:r>
          </a:p>
          <a:p>
            <a:pPr algn="r"/>
            <a:r>
              <a:rPr lang="en-US" sz="1600" b="1" dirty="0">
                <a:solidFill>
                  <a:schemeClr val="tx1">
                    <a:lumMod val="75000"/>
                    <a:lumOff val="25000"/>
                  </a:schemeClr>
                </a:solidFill>
                <a:latin typeface="Consolas" panose="020B0609020204030204" pitchFamily="49" charset="0"/>
              </a:rPr>
              <a:t>20</a:t>
            </a:r>
          </a:p>
        </p:txBody>
      </p:sp>
      <p:sp>
        <p:nvSpPr>
          <p:cNvPr id="6" name="Rectangle: Top Corners Rounded 6">
            <a:extLst>
              <a:ext uri="{FF2B5EF4-FFF2-40B4-BE49-F238E27FC236}">
                <a16:creationId xmlns:a16="http://schemas.microsoft.com/office/drawing/2014/main" id="{43513B25-A98C-6B34-86C6-90B951514BD1}"/>
              </a:ext>
            </a:extLst>
          </p:cNvPr>
          <p:cNvSpPr/>
          <p:nvPr/>
        </p:nvSpPr>
        <p:spPr>
          <a:xfrm>
            <a:off x="385812" y="106371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7" name="Rectangle 6">
            <a:extLst>
              <a:ext uri="{FF2B5EF4-FFF2-40B4-BE49-F238E27FC236}">
                <a16:creationId xmlns:a16="http://schemas.microsoft.com/office/drawing/2014/main" id="{E4F62371-B0C1-242A-1DFE-68197DFE8949}"/>
              </a:ext>
            </a:extLst>
          </p:cNvPr>
          <p:cNvSpPr/>
          <p:nvPr/>
        </p:nvSpPr>
        <p:spPr>
          <a:xfrm>
            <a:off x="7466836" y="1686565"/>
            <a:ext cx="3545334" cy="1815882"/>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x2 is y2 =  True</a:t>
            </a:r>
          </a:p>
          <a:p>
            <a:r>
              <a:rPr lang="en-IN" sz="1600" b="1" dirty="0">
                <a:latin typeface="Consolas" pitchFamily="49" charset="0"/>
                <a:cs typeface="Consolas" panose="020B0609020204030204" pitchFamily="49" charset="0"/>
              </a:rPr>
              <a:t>x3 is y3 =  True</a:t>
            </a:r>
          </a:p>
          <a:p>
            <a:r>
              <a:rPr lang="en-IN" sz="1600" b="1" dirty="0">
                <a:latin typeface="Consolas" pitchFamily="49" charset="0"/>
                <a:cs typeface="Consolas" panose="020B0609020204030204" pitchFamily="49" charset="0"/>
              </a:rPr>
              <a:t>x2 is not y2 = False</a:t>
            </a:r>
          </a:p>
          <a:p>
            <a:r>
              <a:rPr lang="en-IN" sz="1600" b="1" dirty="0">
                <a:latin typeface="Consolas" pitchFamily="49" charset="0"/>
                <a:cs typeface="Consolas" panose="020B0609020204030204" pitchFamily="49" charset="0"/>
              </a:rPr>
              <a:t>'H' in x =  True</a:t>
            </a:r>
          </a:p>
          <a:p>
            <a:r>
              <a:rPr lang="en-IN" sz="1600" b="1" dirty="0">
                <a:latin typeface="Consolas" pitchFamily="49" charset="0"/>
                <a:cs typeface="Consolas" panose="020B0609020204030204" pitchFamily="49" charset="0"/>
              </a:rPr>
              <a:t>'hello' not in x = True</a:t>
            </a:r>
          </a:p>
          <a:p>
            <a:r>
              <a:rPr lang="en-IN" sz="1600" b="1" dirty="0">
                <a:latin typeface="Consolas" pitchFamily="49" charset="0"/>
                <a:cs typeface="Consolas" panose="020B0609020204030204" pitchFamily="49" charset="0"/>
              </a:rPr>
              <a:t>5 in z = True</a:t>
            </a:r>
          </a:p>
          <a:p>
            <a:r>
              <a:rPr lang="en-IN" sz="1600" b="1" dirty="0">
                <a:latin typeface="Consolas" pitchFamily="49" charset="0"/>
                <a:cs typeface="Consolas" panose="020B0609020204030204" pitchFamily="49" charset="0"/>
              </a:rPr>
              <a:t>1 in y = True</a:t>
            </a:r>
          </a:p>
        </p:txBody>
      </p:sp>
      <p:sp>
        <p:nvSpPr>
          <p:cNvPr id="8" name="Rectangle: Top Corners Rounded 6">
            <a:extLst>
              <a:ext uri="{FF2B5EF4-FFF2-40B4-BE49-F238E27FC236}">
                <a16:creationId xmlns:a16="http://schemas.microsoft.com/office/drawing/2014/main" id="{2033DF10-D0AD-9199-F59E-7A59D813463C}"/>
              </a:ext>
            </a:extLst>
          </p:cNvPr>
          <p:cNvSpPr/>
          <p:nvPr/>
        </p:nvSpPr>
        <p:spPr>
          <a:xfrm>
            <a:off x="7466836" y="1369311"/>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08932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
                                            <p:bg/>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xEl>
                                              <p:pRg st="1" end="1"/>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
                                            <p:txEl>
                                              <p:pRg st="2" end="2"/>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
                                            <p:txEl>
                                              <p:pRg st="3" end="3"/>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
                                            <p:txEl>
                                              <p:pRg st="4" end="4"/>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
                                            <p:txEl>
                                              <p:pRg st="5" end="5"/>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uiExpand="1" build="p"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6FE4D-AC2C-C281-D3F4-6A67DD79EB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A56D8-3760-2A6A-74BC-C20C9ABBE878}"/>
              </a:ext>
            </a:extLst>
          </p:cNvPr>
          <p:cNvSpPr>
            <a:spLocks noGrp="1"/>
          </p:cNvSpPr>
          <p:nvPr>
            <p:ph type="title"/>
          </p:nvPr>
        </p:nvSpPr>
        <p:spPr>
          <a:xfrm>
            <a:off x="831849" y="1709738"/>
            <a:ext cx="10893985" cy="2852737"/>
          </a:xfrm>
        </p:spPr>
        <p:txBody>
          <a:bodyPr/>
          <a:lstStyle/>
          <a:p>
            <a:r>
              <a:rPr lang="en-US" dirty="0">
                <a:gradFill flip="none" rotWithShape="1">
                  <a:gsLst>
                    <a:gs pos="0">
                      <a:srgbClr val="88570A"/>
                    </a:gs>
                    <a:gs pos="53000">
                      <a:srgbClr val="E99718"/>
                    </a:gs>
                  </a:gsLst>
                  <a:lin ang="0" scaled="1"/>
                  <a:tileRect/>
                </a:gradFill>
              </a:rPr>
              <a:t>Type Conversions</a:t>
            </a:r>
          </a:p>
        </p:txBody>
      </p:sp>
      <p:sp>
        <p:nvSpPr>
          <p:cNvPr id="3" name="Text Placeholder 2">
            <a:extLst>
              <a:ext uri="{FF2B5EF4-FFF2-40B4-BE49-F238E27FC236}">
                <a16:creationId xmlns:a16="http://schemas.microsoft.com/office/drawing/2014/main" id="{0BC98EE8-2986-99BC-D578-800571367A4D}"/>
              </a:ext>
            </a:extLst>
          </p:cNvPr>
          <p:cNvSpPr>
            <a:spLocks noGrp="1"/>
          </p:cNvSpPr>
          <p:nvPr>
            <p:ph type="body" idx="1"/>
          </p:nvPr>
        </p:nvSpPr>
        <p:spPr/>
        <p:txBody>
          <a:bodyPr/>
          <a:lstStyle/>
          <a:p>
            <a:r>
              <a:rPr lang="en-US" dirty="0"/>
              <a:t>Section - 14</a:t>
            </a:r>
          </a:p>
        </p:txBody>
      </p:sp>
    </p:spTree>
    <p:extLst>
      <p:ext uri="{BB962C8B-B14F-4D97-AF65-F5344CB8AC3E}">
        <p14:creationId xmlns:p14="http://schemas.microsoft.com/office/powerpoint/2010/main" val="30434372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F779F-8B95-297D-E38D-22163B40C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C44868-20BD-935E-CA5B-8CE9619F94D0}"/>
              </a:ext>
            </a:extLst>
          </p:cNvPr>
          <p:cNvSpPr>
            <a:spLocks noGrp="1"/>
          </p:cNvSpPr>
          <p:nvPr>
            <p:ph type="title"/>
          </p:nvPr>
        </p:nvSpPr>
        <p:spPr>
          <a:xfrm>
            <a:off x="-1" y="0"/>
            <a:ext cx="12192000" cy="711200"/>
          </a:xfrm>
        </p:spPr>
        <p:txBody>
          <a:bodyPr>
            <a:normAutofit/>
          </a:bodyPr>
          <a:lstStyle/>
          <a:p>
            <a:r>
              <a:rPr lang="en-IN" sz="3600" dirty="0"/>
              <a:t>Type Conversions</a:t>
            </a:r>
            <a:endParaRPr lang="en-US" sz="3600" dirty="0"/>
          </a:p>
        </p:txBody>
      </p:sp>
      <p:sp>
        <p:nvSpPr>
          <p:cNvPr id="3" name="Content Placeholder 2">
            <a:extLst>
              <a:ext uri="{FF2B5EF4-FFF2-40B4-BE49-F238E27FC236}">
                <a16:creationId xmlns:a16="http://schemas.microsoft.com/office/drawing/2014/main" id="{5117F9F3-84F1-EF54-B33D-797B8CCE6F62}"/>
              </a:ext>
            </a:extLst>
          </p:cNvPr>
          <p:cNvSpPr>
            <a:spLocks noGrp="1"/>
          </p:cNvSpPr>
          <p:nvPr>
            <p:ph idx="1"/>
          </p:nvPr>
        </p:nvSpPr>
        <p:spPr>
          <a:xfrm>
            <a:off x="131179" y="909218"/>
            <a:ext cx="11929641" cy="5590565"/>
          </a:xfrm>
        </p:spPr>
        <p:txBody>
          <a:bodyPr/>
          <a:lstStyle/>
          <a:p>
            <a:r>
              <a:rPr lang="en-US" dirty="0"/>
              <a:t>Python can convert one data type to another using type conversion functions easily.</a:t>
            </a:r>
          </a:p>
          <a:p>
            <a:r>
              <a:rPr lang="en-US" dirty="0"/>
              <a:t>There are two types of type Conversion in Python:</a:t>
            </a:r>
          </a:p>
          <a:p>
            <a:pPr lvl="1"/>
            <a:r>
              <a:rPr lang="en-US" sz="2200" dirty="0"/>
              <a:t>Implicit Type Conversion: Python interpreter automatically converts one data type to another without any user interaction.</a:t>
            </a:r>
          </a:p>
          <a:p>
            <a:pPr lvl="1"/>
            <a:r>
              <a:rPr lang="en-US" sz="2200" dirty="0"/>
              <a:t>Explicit Type Conversion: The data type is manually changed by the user as per their requirement.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Here, the data type of ‘c’ is automatically changed to the “float” type even if one variable a is of integer type while the other variable y is of float type. </a:t>
            </a:r>
          </a:p>
          <a:p>
            <a:endParaRPr lang="en-US" dirty="0"/>
          </a:p>
          <a:p>
            <a:pPr lvl="1"/>
            <a:endParaRPr lang="en-US" sz="2200" dirty="0"/>
          </a:p>
        </p:txBody>
      </p:sp>
      <p:sp>
        <p:nvSpPr>
          <p:cNvPr id="13" name="Rectangle 12">
            <a:extLst>
              <a:ext uri="{FF2B5EF4-FFF2-40B4-BE49-F238E27FC236}">
                <a16:creationId xmlns:a16="http://schemas.microsoft.com/office/drawing/2014/main" id="{2FAB91B6-F813-F949-02C4-86D934F50802}"/>
              </a:ext>
            </a:extLst>
          </p:cNvPr>
          <p:cNvSpPr/>
          <p:nvPr/>
        </p:nvSpPr>
        <p:spPr>
          <a:xfrm>
            <a:off x="1525792" y="3253691"/>
            <a:ext cx="10129459" cy="1815882"/>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a = 20</a:t>
            </a:r>
          </a:p>
          <a:p>
            <a:r>
              <a:rPr lang="en-US" sz="1600" dirty="0">
                <a:solidFill>
                  <a:srgbClr val="000000"/>
                </a:solidFill>
                <a:latin typeface="Consolas"/>
              </a:rPr>
              <a:t>print(“a is of </a:t>
            </a:r>
            <a:r>
              <a:rPr lang="en-US" sz="1600" dirty="0" err="1">
                <a:solidFill>
                  <a:srgbClr val="000000"/>
                </a:solidFill>
                <a:latin typeface="Consolas"/>
              </a:rPr>
              <a:t>type:",type</a:t>
            </a:r>
            <a:r>
              <a:rPr lang="en-US" sz="1600" dirty="0">
                <a:solidFill>
                  <a:srgbClr val="000000"/>
                </a:solidFill>
                <a:latin typeface="Consolas"/>
              </a:rPr>
              <a:t>(a))</a:t>
            </a:r>
          </a:p>
          <a:p>
            <a:r>
              <a:rPr lang="en-US" sz="1600" dirty="0">
                <a:solidFill>
                  <a:srgbClr val="000000"/>
                </a:solidFill>
                <a:latin typeface="Consolas"/>
              </a:rPr>
              <a:t>b = 20.5</a:t>
            </a:r>
          </a:p>
          <a:p>
            <a:r>
              <a:rPr lang="en-US" sz="1600" dirty="0">
                <a:solidFill>
                  <a:srgbClr val="000000"/>
                </a:solidFill>
                <a:latin typeface="Consolas"/>
              </a:rPr>
              <a:t>print(“b is of </a:t>
            </a:r>
            <a:r>
              <a:rPr lang="en-US" sz="1600" dirty="0" err="1">
                <a:solidFill>
                  <a:srgbClr val="000000"/>
                </a:solidFill>
                <a:latin typeface="Consolas"/>
              </a:rPr>
              <a:t>type:",type</a:t>
            </a:r>
            <a:r>
              <a:rPr lang="en-US" sz="1600" dirty="0">
                <a:solidFill>
                  <a:srgbClr val="000000"/>
                </a:solidFill>
                <a:latin typeface="Consolas"/>
              </a:rPr>
              <a:t>(b))</a:t>
            </a:r>
          </a:p>
          <a:p>
            <a:r>
              <a:rPr lang="en-US" sz="1600" dirty="0">
                <a:solidFill>
                  <a:srgbClr val="000000"/>
                </a:solidFill>
                <a:latin typeface="Consolas"/>
              </a:rPr>
              <a:t>c = a + b</a:t>
            </a:r>
          </a:p>
          <a:p>
            <a:r>
              <a:rPr lang="en-US" sz="1600" dirty="0">
                <a:solidFill>
                  <a:srgbClr val="000000"/>
                </a:solidFill>
                <a:latin typeface="Consolas"/>
              </a:rPr>
              <a:t>print(c)</a:t>
            </a:r>
          </a:p>
          <a:p>
            <a:r>
              <a:rPr lang="en-US" sz="1600" dirty="0">
                <a:solidFill>
                  <a:srgbClr val="000000"/>
                </a:solidFill>
                <a:latin typeface="Consolas"/>
              </a:rPr>
              <a:t>print(“c is of </a:t>
            </a:r>
            <a:r>
              <a:rPr lang="en-US" sz="1600" dirty="0" err="1">
                <a:solidFill>
                  <a:srgbClr val="000000"/>
                </a:solidFill>
                <a:latin typeface="Consolas"/>
              </a:rPr>
              <a:t>type:",type</a:t>
            </a:r>
            <a:r>
              <a:rPr lang="en-US" sz="1600" dirty="0">
                <a:solidFill>
                  <a:srgbClr val="000000"/>
                </a:solidFill>
                <a:latin typeface="Consolas"/>
              </a:rPr>
              <a:t>(c))</a:t>
            </a:r>
          </a:p>
        </p:txBody>
      </p:sp>
      <p:sp>
        <p:nvSpPr>
          <p:cNvPr id="14" name="Rectangle 13">
            <a:extLst>
              <a:ext uri="{FF2B5EF4-FFF2-40B4-BE49-F238E27FC236}">
                <a16:creationId xmlns:a16="http://schemas.microsoft.com/office/drawing/2014/main" id="{6EA3334C-6BFF-C550-A308-A44EFAC51812}"/>
              </a:ext>
            </a:extLst>
          </p:cNvPr>
          <p:cNvSpPr/>
          <p:nvPr/>
        </p:nvSpPr>
        <p:spPr>
          <a:xfrm>
            <a:off x="1025800" y="3253691"/>
            <a:ext cx="499993" cy="1815882"/>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p:txBody>
      </p:sp>
      <p:sp>
        <p:nvSpPr>
          <p:cNvPr id="15" name="Rectangle: Top Corners Rounded 6">
            <a:extLst>
              <a:ext uri="{FF2B5EF4-FFF2-40B4-BE49-F238E27FC236}">
                <a16:creationId xmlns:a16="http://schemas.microsoft.com/office/drawing/2014/main" id="{9C500DBA-C8DF-2A00-6E1E-65F69DAEA352}"/>
              </a:ext>
            </a:extLst>
          </p:cNvPr>
          <p:cNvSpPr/>
          <p:nvPr/>
        </p:nvSpPr>
        <p:spPr>
          <a:xfrm>
            <a:off x="1025800" y="292450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implicit.py</a:t>
            </a:r>
          </a:p>
        </p:txBody>
      </p:sp>
      <p:sp>
        <p:nvSpPr>
          <p:cNvPr id="16" name="Line Callout 1 14">
            <a:extLst>
              <a:ext uri="{FF2B5EF4-FFF2-40B4-BE49-F238E27FC236}">
                <a16:creationId xmlns:a16="http://schemas.microsoft.com/office/drawing/2014/main" id="{87DB42C9-7A2B-7BA8-24E0-B90EEA6F4441}"/>
              </a:ext>
            </a:extLst>
          </p:cNvPr>
          <p:cNvSpPr/>
          <p:nvPr/>
        </p:nvSpPr>
        <p:spPr>
          <a:xfrm>
            <a:off x="6297390" y="3318840"/>
            <a:ext cx="5220900" cy="1084729"/>
          </a:xfrm>
          <a:prstGeom prst="roundRect">
            <a:avLst/>
          </a:prstGeom>
          <a:solidFill>
            <a:schemeClr val="accent5">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Output : </a:t>
            </a:r>
            <a:r>
              <a:rPr lang="en-US" i="1" dirty="0">
                <a:solidFill>
                  <a:schemeClr val="tx1"/>
                </a:solidFill>
              </a:rPr>
              <a:t>a is of type: &lt;class 'int’&gt;</a:t>
            </a:r>
          </a:p>
          <a:p>
            <a:r>
              <a:rPr lang="en-US" i="1" dirty="0">
                <a:solidFill>
                  <a:schemeClr val="tx1"/>
                </a:solidFill>
              </a:rPr>
              <a:t>b is of type: &lt;class 'float’&gt;</a:t>
            </a:r>
          </a:p>
          <a:p>
            <a:r>
              <a:rPr lang="en-US" i="1" dirty="0">
                <a:solidFill>
                  <a:schemeClr val="tx1"/>
                </a:solidFill>
              </a:rPr>
              <a:t>40.5</a:t>
            </a:r>
          </a:p>
          <a:p>
            <a:r>
              <a:rPr lang="en-US" i="1" dirty="0">
                <a:solidFill>
                  <a:schemeClr val="tx1"/>
                </a:solidFill>
              </a:rPr>
              <a:t>c is of type: &lt;class 'float'&gt;</a:t>
            </a:r>
            <a:endParaRPr lang="en-US" b="1" i="1" dirty="0">
              <a:solidFill>
                <a:srgbClr val="FF0000"/>
              </a:solidFill>
            </a:endParaRPr>
          </a:p>
        </p:txBody>
      </p:sp>
      <p:cxnSp>
        <p:nvCxnSpPr>
          <p:cNvPr id="17" name="Straight Connector 16">
            <a:extLst>
              <a:ext uri="{FF2B5EF4-FFF2-40B4-BE49-F238E27FC236}">
                <a16:creationId xmlns:a16="http://schemas.microsoft.com/office/drawing/2014/main" id="{D1F7229E-9699-98B4-CA1A-F7E11379E706}"/>
              </a:ext>
            </a:extLst>
          </p:cNvPr>
          <p:cNvCxnSpPr>
            <a:cxnSpLocks/>
          </p:cNvCxnSpPr>
          <p:nvPr/>
        </p:nvCxnSpPr>
        <p:spPr>
          <a:xfrm flipV="1">
            <a:off x="5021698" y="3568391"/>
            <a:ext cx="1275692" cy="56552"/>
          </a:xfrm>
          <a:prstGeom prst="line">
            <a:avLst/>
          </a:prstGeom>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A1E5E686-4D0A-2404-57A2-FC30ABFD4BD0}"/>
              </a:ext>
            </a:extLst>
          </p:cNvPr>
          <p:cNvCxnSpPr>
            <a:cxnSpLocks/>
          </p:cNvCxnSpPr>
          <p:nvPr/>
        </p:nvCxnSpPr>
        <p:spPr>
          <a:xfrm flipV="1">
            <a:off x="5021698" y="3748910"/>
            <a:ext cx="1275692" cy="412722"/>
          </a:xfrm>
          <a:prstGeom prst="line">
            <a:avLst/>
          </a:prstGeom>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5F7C4E0F-A0E3-F691-9C40-7480BAD0A082}"/>
              </a:ext>
            </a:extLst>
          </p:cNvPr>
          <p:cNvCxnSpPr>
            <a:cxnSpLocks/>
          </p:cNvCxnSpPr>
          <p:nvPr/>
        </p:nvCxnSpPr>
        <p:spPr>
          <a:xfrm flipV="1">
            <a:off x="2804570" y="4050637"/>
            <a:ext cx="3492820" cy="602483"/>
          </a:xfrm>
          <a:prstGeom prst="line">
            <a:avLst/>
          </a:prstGeom>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1C3436A8-C9DD-3226-26BA-4D8BAE221408}"/>
              </a:ext>
            </a:extLst>
          </p:cNvPr>
          <p:cNvCxnSpPr>
            <a:cxnSpLocks/>
          </p:cNvCxnSpPr>
          <p:nvPr/>
        </p:nvCxnSpPr>
        <p:spPr>
          <a:xfrm flipV="1">
            <a:off x="5021698" y="4300916"/>
            <a:ext cx="1275692" cy="593084"/>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3118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P spid="14" grpId="0" animBg="1"/>
      <p:bldP spid="15" grpId="0" animBg="1"/>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D2441-016B-9710-D2A3-0E7CDDB36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63531-179A-EE93-71ED-665492872FD5}"/>
              </a:ext>
            </a:extLst>
          </p:cNvPr>
          <p:cNvSpPr>
            <a:spLocks noGrp="1"/>
          </p:cNvSpPr>
          <p:nvPr>
            <p:ph type="title"/>
          </p:nvPr>
        </p:nvSpPr>
        <p:spPr>
          <a:xfrm>
            <a:off x="-1" y="0"/>
            <a:ext cx="12192000" cy="711200"/>
          </a:xfrm>
        </p:spPr>
        <p:txBody>
          <a:bodyPr>
            <a:normAutofit/>
          </a:bodyPr>
          <a:lstStyle/>
          <a:p>
            <a:r>
              <a:rPr lang="en-IN" sz="3600" dirty="0"/>
              <a:t>Type Conversions</a:t>
            </a:r>
            <a:endParaRPr lang="en-US" sz="3600" dirty="0"/>
          </a:p>
        </p:txBody>
      </p:sp>
      <p:sp>
        <p:nvSpPr>
          <p:cNvPr id="3" name="Content Placeholder 2">
            <a:extLst>
              <a:ext uri="{FF2B5EF4-FFF2-40B4-BE49-F238E27FC236}">
                <a16:creationId xmlns:a16="http://schemas.microsoft.com/office/drawing/2014/main" id="{9143DE32-1E8D-D2DF-23EF-45ADEE97D590}"/>
              </a:ext>
            </a:extLst>
          </p:cNvPr>
          <p:cNvSpPr>
            <a:spLocks noGrp="1"/>
          </p:cNvSpPr>
          <p:nvPr>
            <p:ph idx="1"/>
          </p:nvPr>
        </p:nvSpPr>
        <p:spPr>
          <a:xfrm>
            <a:off x="131179" y="909218"/>
            <a:ext cx="11929641" cy="5590565"/>
          </a:xfrm>
        </p:spPr>
        <p:txBody>
          <a:bodyPr/>
          <a:lstStyle/>
          <a:p>
            <a:r>
              <a:rPr lang="en-US" dirty="0"/>
              <a:t>Python converts numbers in an expression containing mixed types to a common type for evaluation of an expression . </a:t>
            </a:r>
          </a:p>
          <a:p>
            <a:r>
              <a:rPr lang="en-US" dirty="0"/>
              <a:t>In programming, a number needs to be </a:t>
            </a:r>
            <a:r>
              <a:rPr lang="en-US" dirty="0">
                <a:solidFill>
                  <a:srgbClr val="C00000"/>
                </a:solidFill>
              </a:rPr>
              <a:t>explicitly</a:t>
            </a:r>
            <a:r>
              <a:rPr lang="en-US" dirty="0"/>
              <a:t> converted from one type to another for the requirements of an operator or function parameter.</a:t>
            </a:r>
          </a:p>
          <a:p>
            <a:r>
              <a:rPr lang="en-US" dirty="0"/>
              <a:t>You can convert from one type to another with the int(), long(), float(), and complex() methods.</a:t>
            </a:r>
          </a:p>
          <a:p>
            <a:r>
              <a:rPr lang="en-IN" dirty="0"/>
              <a:t>int(a, base): </a:t>
            </a:r>
            <a:r>
              <a:rPr lang="en-US" dirty="0"/>
              <a:t>converts any data type to integer.</a:t>
            </a:r>
          </a:p>
          <a:p>
            <a:r>
              <a:rPr lang="en-US" dirty="0"/>
              <a:t>float(): converts any data type to a floating-point number.</a:t>
            </a:r>
          </a:p>
          <a:p>
            <a:r>
              <a:rPr lang="en-US" dirty="0" err="1"/>
              <a:t>ord</a:t>
            </a:r>
            <a:r>
              <a:rPr lang="en-US" dirty="0"/>
              <a:t>() : converts a character to integer (Unicode value).</a:t>
            </a:r>
          </a:p>
          <a:p>
            <a:r>
              <a:rPr lang="en-US" dirty="0"/>
              <a:t>hex() : converts integer to hexadecimal string.</a:t>
            </a:r>
          </a:p>
          <a:p>
            <a:r>
              <a:rPr lang="en-US" dirty="0"/>
              <a:t>oct() : converts integer to octal string.</a:t>
            </a:r>
          </a:p>
          <a:p>
            <a:endParaRPr lang="en-US" dirty="0"/>
          </a:p>
          <a:p>
            <a:pPr lvl="1"/>
            <a:endParaRPr lang="en-US" sz="2200" dirty="0"/>
          </a:p>
        </p:txBody>
      </p:sp>
    </p:spTree>
    <p:extLst>
      <p:ext uri="{BB962C8B-B14F-4D97-AF65-F5344CB8AC3E}">
        <p14:creationId xmlns:p14="http://schemas.microsoft.com/office/powerpoint/2010/main" val="269720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42725-0DDE-A412-5761-7C7FCA130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CD60E-6C09-A4A9-DB6B-CC814306ED1D}"/>
              </a:ext>
            </a:extLst>
          </p:cNvPr>
          <p:cNvSpPr>
            <a:spLocks noGrp="1"/>
          </p:cNvSpPr>
          <p:nvPr>
            <p:ph type="title"/>
          </p:nvPr>
        </p:nvSpPr>
        <p:spPr>
          <a:xfrm>
            <a:off x="-1" y="0"/>
            <a:ext cx="12192000" cy="711200"/>
          </a:xfrm>
        </p:spPr>
        <p:txBody>
          <a:bodyPr>
            <a:normAutofit/>
          </a:bodyPr>
          <a:lstStyle/>
          <a:p>
            <a:r>
              <a:rPr lang="en-IN" sz="3600" dirty="0"/>
              <a:t>Type Conversions</a:t>
            </a:r>
            <a:endParaRPr lang="en-US" sz="3600" dirty="0"/>
          </a:p>
        </p:txBody>
      </p:sp>
      <p:sp>
        <p:nvSpPr>
          <p:cNvPr id="3" name="Content Placeholder 2">
            <a:extLst>
              <a:ext uri="{FF2B5EF4-FFF2-40B4-BE49-F238E27FC236}">
                <a16:creationId xmlns:a16="http://schemas.microsoft.com/office/drawing/2014/main" id="{9AB02E09-E7C6-6B0E-27F9-810C33ED14C6}"/>
              </a:ext>
            </a:extLst>
          </p:cNvPr>
          <p:cNvSpPr>
            <a:spLocks noGrp="1"/>
          </p:cNvSpPr>
          <p:nvPr>
            <p:ph idx="1"/>
          </p:nvPr>
        </p:nvSpPr>
        <p:spPr>
          <a:xfrm>
            <a:off x="131179" y="909218"/>
            <a:ext cx="11929641" cy="5590565"/>
          </a:xfrm>
        </p:spPr>
        <p:txBody>
          <a:bodyPr/>
          <a:lstStyle/>
          <a:p>
            <a:r>
              <a:rPr lang="en-US" dirty="0"/>
              <a:t>tuple() : converts to a tuple.</a:t>
            </a:r>
          </a:p>
          <a:p>
            <a:r>
              <a:rPr lang="en-US" dirty="0"/>
              <a:t>set() : returns the type after converting to set.</a:t>
            </a:r>
          </a:p>
          <a:p>
            <a:r>
              <a:rPr lang="en-US" dirty="0"/>
              <a:t>list() : converts any data type to a list type.</a:t>
            </a:r>
          </a:p>
          <a:p>
            <a:r>
              <a:rPr lang="en-US" dirty="0" err="1"/>
              <a:t>dict</a:t>
            </a:r>
            <a:r>
              <a:rPr lang="en-US" dirty="0"/>
              <a:t>(): converts a tuple of order (</a:t>
            </a:r>
            <a:r>
              <a:rPr lang="en-US" dirty="0" err="1"/>
              <a:t>key,value</a:t>
            </a:r>
            <a:r>
              <a:rPr lang="en-US" dirty="0"/>
              <a:t>) into a dictionary.</a:t>
            </a:r>
          </a:p>
          <a:p>
            <a:r>
              <a:rPr lang="en-US" dirty="0"/>
              <a:t>str(): converts integer into a string.</a:t>
            </a:r>
          </a:p>
          <a:p>
            <a:r>
              <a:rPr lang="en-US" dirty="0"/>
              <a:t>complex(</a:t>
            </a:r>
            <a:r>
              <a:rPr lang="en-US" dirty="0" err="1"/>
              <a:t>real,imag</a:t>
            </a:r>
            <a:r>
              <a:rPr lang="en-US" dirty="0"/>
              <a:t>): converts real numbers to complex(</a:t>
            </a:r>
            <a:r>
              <a:rPr lang="en-US" dirty="0" err="1"/>
              <a:t>real,imag</a:t>
            </a:r>
            <a:r>
              <a:rPr lang="en-US" dirty="0"/>
              <a:t>) number.</a:t>
            </a:r>
          </a:p>
          <a:p>
            <a:r>
              <a:rPr lang="en-US" dirty="0"/>
              <a:t>chr(number): converts number to its corresponding ASCII character. </a:t>
            </a:r>
          </a:p>
          <a:p>
            <a:endParaRPr lang="en-US" dirty="0"/>
          </a:p>
          <a:p>
            <a:pPr lvl="1"/>
            <a:endParaRPr lang="en-US" sz="2200" dirty="0"/>
          </a:p>
        </p:txBody>
      </p:sp>
    </p:spTree>
    <p:extLst>
      <p:ext uri="{BB962C8B-B14F-4D97-AF65-F5344CB8AC3E}">
        <p14:creationId xmlns:p14="http://schemas.microsoft.com/office/powerpoint/2010/main" val="113733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52BDB-399D-3E5F-198E-FDD45C1CA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64B28-79DA-E873-FCB5-EDE1D892769F}"/>
              </a:ext>
            </a:extLst>
          </p:cNvPr>
          <p:cNvSpPr>
            <a:spLocks noGrp="1"/>
          </p:cNvSpPr>
          <p:nvPr>
            <p:ph type="title"/>
          </p:nvPr>
        </p:nvSpPr>
        <p:spPr>
          <a:xfrm>
            <a:off x="-1" y="0"/>
            <a:ext cx="12192000" cy="711200"/>
          </a:xfrm>
        </p:spPr>
        <p:txBody>
          <a:bodyPr>
            <a:normAutofit/>
          </a:bodyPr>
          <a:lstStyle/>
          <a:p>
            <a:r>
              <a:rPr lang="en-US" sz="3600" dirty="0"/>
              <a:t>Example</a:t>
            </a:r>
          </a:p>
        </p:txBody>
      </p:sp>
      <p:sp>
        <p:nvSpPr>
          <p:cNvPr id="3" name="Content Placeholder 2">
            <a:extLst>
              <a:ext uri="{FF2B5EF4-FFF2-40B4-BE49-F238E27FC236}">
                <a16:creationId xmlns:a16="http://schemas.microsoft.com/office/drawing/2014/main" id="{EB73EFD8-E2D5-2599-9158-1355314665B0}"/>
              </a:ext>
            </a:extLst>
          </p:cNvPr>
          <p:cNvSpPr>
            <a:spLocks noGrp="1"/>
          </p:cNvSpPr>
          <p:nvPr>
            <p:ph idx="1"/>
          </p:nvPr>
        </p:nvSpPr>
        <p:spPr>
          <a:xfrm>
            <a:off x="131179" y="909218"/>
            <a:ext cx="11929641" cy="5590565"/>
          </a:xfrm>
        </p:spPr>
        <p:txBody>
          <a:bodyPr/>
          <a:lstStyle/>
          <a:p>
            <a:endParaRPr lang="en-IN" dirty="0"/>
          </a:p>
          <a:p>
            <a:endParaRPr lang="en-IN" dirty="0"/>
          </a:p>
          <a:p>
            <a:pPr lvl="1"/>
            <a:endParaRPr lang="en-US" sz="2200" dirty="0"/>
          </a:p>
        </p:txBody>
      </p:sp>
      <p:sp>
        <p:nvSpPr>
          <p:cNvPr id="4" name="Rectangle 3">
            <a:extLst>
              <a:ext uri="{FF2B5EF4-FFF2-40B4-BE49-F238E27FC236}">
                <a16:creationId xmlns:a16="http://schemas.microsoft.com/office/drawing/2014/main" id="{48AB749E-7088-9C05-8710-40A49E424CEB}"/>
              </a:ext>
            </a:extLst>
          </p:cNvPr>
          <p:cNvSpPr/>
          <p:nvPr/>
        </p:nvSpPr>
        <p:spPr>
          <a:xfrm>
            <a:off x="885804" y="1392899"/>
            <a:ext cx="5844297" cy="4770537"/>
          </a:xfrm>
          <a:prstGeom prst="rect">
            <a:avLst/>
          </a:prstGeom>
          <a:solidFill>
            <a:schemeClr val="bg1">
              <a:lumMod val="95000"/>
            </a:schemeClr>
          </a:solidFill>
          <a:ln>
            <a:noFill/>
          </a:ln>
        </p:spPr>
        <p:txBody>
          <a:bodyPr wrap="square">
            <a:spAutoFit/>
          </a:bodyPr>
          <a:lstStyle/>
          <a:p>
            <a:r>
              <a:rPr lang="en-US" sz="1600" dirty="0">
                <a:latin typeface="Menlo" panose="020B0609030804020204" pitchFamily="49" charset="0"/>
              </a:rPr>
              <a:t>a = 3.9</a:t>
            </a:r>
          </a:p>
          <a:p>
            <a:r>
              <a:rPr lang="en-US" sz="1600" dirty="0">
                <a:latin typeface="Menlo" panose="020B0609030804020204" pitchFamily="49" charset="0"/>
              </a:rPr>
              <a:t>b = int(a)  </a:t>
            </a:r>
            <a:r>
              <a:rPr lang="en-US" sz="1600" dirty="0">
                <a:solidFill>
                  <a:srgbClr val="008000"/>
                </a:solidFill>
                <a:latin typeface="Menlo" panose="020B0609030804020204" pitchFamily="49" charset="0"/>
              </a:rPr>
              <a:t># Convert to int</a:t>
            </a:r>
          </a:p>
          <a:p>
            <a:r>
              <a:rPr lang="en-US" sz="1600" dirty="0">
                <a:latin typeface="Menlo" panose="020B0609030804020204" pitchFamily="49" charset="0"/>
              </a:rPr>
              <a:t>print(b)</a:t>
            </a:r>
          </a:p>
          <a:p>
            <a:endParaRPr lang="en-US" sz="1600" dirty="0">
              <a:latin typeface="Menlo" panose="020B0609030804020204" pitchFamily="49" charset="0"/>
            </a:endParaRPr>
          </a:p>
          <a:p>
            <a:r>
              <a:rPr lang="en-US" sz="1600" dirty="0">
                <a:latin typeface="Menlo" panose="020B0609030804020204" pitchFamily="49" charset="0"/>
              </a:rPr>
              <a:t>c = 7</a:t>
            </a:r>
          </a:p>
          <a:p>
            <a:r>
              <a:rPr lang="en-US" sz="1600" dirty="0">
                <a:latin typeface="Menlo" panose="020B0609030804020204" pitchFamily="49" charset="0"/>
              </a:rPr>
              <a:t>d= float(c)  </a:t>
            </a:r>
            <a:r>
              <a:rPr lang="en-US" sz="1600" dirty="0">
                <a:solidFill>
                  <a:srgbClr val="008000"/>
                </a:solidFill>
                <a:latin typeface="Menlo" panose="020B0609030804020204" pitchFamily="49" charset="0"/>
              </a:rPr>
              <a:t># Convert to float</a:t>
            </a:r>
          </a:p>
          <a:p>
            <a:r>
              <a:rPr lang="en-US" sz="1600" dirty="0">
                <a:latin typeface="Menlo" panose="020B0609030804020204" pitchFamily="49" charset="0"/>
              </a:rPr>
              <a:t>print(d)</a:t>
            </a:r>
          </a:p>
          <a:p>
            <a:endParaRPr lang="en-US" sz="1600" dirty="0">
              <a:latin typeface="Menlo" panose="020B0609030804020204" pitchFamily="49" charset="0"/>
            </a:endParaRPr>
          </a:p>
          <a:p>
            <a:r>
              <a:rPr lang="en-US" sz="1600" dirty="0" err="1">
                <a:latin typeface="Menlo" panose="020B0609030804020204" pitchFamily="49" charset="0"/>
              </a:rPr>
              <a:t>ch</a:t>
            </a:r>
            <a:r>
              <a:rPr lang="en-US" sz="1600" dirty="0">
                <a:latin typeface="Menlo" panose="020B0609030804020204" pitchFamily="49" charset="0"/>
              </a:rPr>
              <a:t> = 'A'</a:t>
            </a:r>
          </a:p>
          <a:p>
            <a:r>
              <a:rPr lang="en-US" sz="1600" dirty="0" err="1">
                <a:latin typeface="Menlo" panose="020B0609030804020204" pitchFamily="49" charset="0"/>
              </a:rPr>
              <a:t>unicode</a:t>
            </a:r>
            <a:r>
              <a:rPr lang="en-US" sz="1600" dirty="0">
                <a:latin typeface="Menlo" panose="020B0609030804020204" pitchFamily="49" charset="0"/>
              </a:rPr>
              <a:t> = </a:t>
            </a:r>
            <a:r>
              <a:rPr lang="en-US" sz="1600" dirty="0" err="1">
                <a:latin typeface="Menlo" panose="020B0609030804020204" pitchFamily="49" charset="0"/>
              </a:rPr>
              <a:t>ord</a:t>
            </a:r>
            <a:r>
              <a:rPr lang="en-US" sz="1600" dirty="0">
                <a:latin typeface="Menlo" panose="020B0609030804020204" pitchFamily="49" charset="0"/>
              </a:rPr>
              <a:t>(</a:t>
            </a:r>
            <a:r>
              <a:rPr lang="en-US" sz="1600" dirty="0" err="1">
                <a:latin typeface="Menlo" panose="020B0609030804020204" pitchFamily="49" charset="0"/>
              </a:rPr>
              <a:t>ch</a:t>
            </a:r>
            <a:r>
              <a:rPr lang="en-US" sz="1600" dirty="0">
                <a:latin typeface="Menlo" panose="020B0609030804020204" pitchFamily="49" charset="0"/>
              </a:rPr>
              <a:t>) </a:t>
            </a:r>
            <a:r>
              <a:rPr lang="en-US" sz="1600" dirty="0">
                <a:solidFill>
                  <a:srgbClr val="008000"/>
                </a:solidFill>
                <a:latin typeface="Menlo" panose="020B0609030804020204" pitchFamily="49" charset="0"/>
              </a:rPr>
              <a:t># Convert to </a:t>
            </a:r>
            <a:r>
              <a:rPr lang="en-US" sz="1600" dirty="0" err="1">
                <a:solidFill>
                  <a:srgbClr val="008000"/>
                </a:solidFill>
                <a:latin typeface="Menlo" panose="020B0609030804020204" pitchFamily="49" charset="0"/>
              </a:rPr>
              <a:t>unicode</a:t>
            </a:r>
            <a:endParaRPr lang="en-US" sz="1600" dirty="0">
              <a:latin typeface="Menlo" panose="020B0609030804020204" pitchFamily="49" charset="0"/>
            </a:endParaRPr>
          </a:p>
          <a:p>
            <a:r>
              <a:rPr lang="en-US" sz="1600" dirty="0">
                <a:latin typeface="Menlo" panose="020B0609030804020204" pitchFamily="49" charset="0"/>
              </a:rPr>
              <a:t>print(</a:t>
            </a:r>
            <a:r>
              <a:rPr lang="en-US" sz="1600" dirty="0" err="1">
                <a:latin typeface="Menlo" panose="020B0609030804020204" pitchFamily="49" charset="0"/>
              </a:rPr>
              <a:t>unicode</a:t>
            </a:r>
            <a:r>
              <a:rPr lang="en-US" sz="1600" dirty="0">
                <a:latin typeface="Menlo" panose="020B0609030804020204" pitchFamily="49" charset="0"/>
              </a:rPr>
              <a:t>)</a:t>
            </a:r>
          </a:p>
          <a:p>
            <a:endParaRPr lang="en-US" sz="1600" dirty="0">
              <a:latin typeface="Menlo" panose="020B0609030804020204" pitchFamily="49" charset="0"/>
            </a:endParaRPr>
          </a:p>
          <a:p>
            <a:r>
              <a:rPr lang="en-US" sz="1600" dirty="0">
                <a:latin typeface="Menlo" panose="020B0609030804020204" pitchFamily="49" charset="0"/>
              </a:rPr>
              <a:t>x = 255</a:t>
            </a:r>
          </a:p>
          <a:p>
            <a:r>
              <a:rPr lang="en-US" sz="1600" dirty="0" err="1">
                <a:latin typeface="Menlo" panose="020B0609030804020204" pitchFamily="49" charset="0"/>
              </a:rPr>
              <a:t>hexa</a:t>
            </a:r>
            <a:r>
              <a:rPr lang="en-US" sz="1600" dirty="0">
                <a:latin typeface="Menlo" panose="020B0609030804020204" pitchFamily="49" charset="0"/>
              </a:rPr>
              <a:t>= hex(x) </a:t>
            </a:r>
            <a:r>
              <a:rPr lang="en-US" sz="1600" dirty="0">
                <a:solidFill>
                  <a:srgbClr val="008000"/>
                </a:solidFill>
                <a:latin typeface="Menlo" panose="020B0609030804020204" pitchFamily="49" charset="0"/>
              </a:rPr>
              <a:t># Convert to hexadecimal</a:t>
            </a:r>
            <a:endParaRPr lang="en-US" sz="1600" dirty="0">
              <a:latin typeface="Menlo" panose="020B0609030804020204" pitchFamily="49" charset="0"/>
            </a:endParaRPr>
          </a:p>
          <a:p>
            <a:r>
              <a:rPr lang="en-US" sz="1600" dirty="0">
                <a:latin typeface="Menlo" panose="020B0609030804020204" pitchFamily="49" charset="0"/>
              </a:rPr>
              <a:t>print(</a:t>
            </a:r>
            <a:r>
              <a:rPr lang="en-US" sz="1600" dirty="0" err="1">
                <a:latin typeface="Menlo" panose="020B0609030804020204" pitchFamily="49" charset="0"/>
              </a:rPr>
              <a:t>hexa</a:t>
            </a:r>
            <a:r>
              <a:rPr lang="en-US" sz="1600" dirty="0">
                <a:latin typeface="Menlo" panose="020B0609030804020204" pitchFamily="49" charset="0"/>
              </a:rPr>
              <a:t>)</a:t>
            </a:r>
          </a:p>
          <a:p>
            <a:endParaRPr lang="en-US" sz="1600" dirty="0">
              <a:latin typeface="Menlo" panose="020B0609030804020204" pitchFamily="49" charset="0"/>
            </a:endParaRPr>
          </a:p>
          <a:p>
            <a:r>
              <a:rPr lang="en-US" sz="1600" dirty="0">
                <a:latin typeface="Menlo" panose="020B0609030804020204" pitchFamily="49" charset="0"/>
              </a:rPr>
              <a:t>x = 10</a:t>
            </a:r>
          </a:p>
          <a:p>
            <a:r>
              <a:rPr lang="en-US" sz="1600" dirty="0">
                <a:latin typeface="Menlo" panose="020B0609030804020204" pitchFamily="49" charset="0"/>
              </a:rPr>
              <a:t>octa = oct(x) </a:t>
            </a:r>
            <a:r>
              <a:rPr lang="en-US" sz="1600" dirty="0">
                <a:solidFill>
                  <a:srgbClr val="008000"/>
                </a:solidFill>
                <a:latin typeface="Menlo" panose="020B0609030804020204" pitchFamily="49" charset="0"/>
              </a:rPr>
              <a:t># Convert to octal</a:t>
            </a:r>
            <a:endParaRPr lang="en-US" sz="1600" dirty="0">
              <a:latin typeface="Menlo" panose="020B0609030804020204" pitchFamily="49" charset="0"/>
            </a:endParaRPr>
          </a:p>
          <a:p>
            <a:r>
              <a:rPr lang="en-US" sz="1600" dirty="0">
                <a:latin typeface="Menlo" panose="020B0609030804020204" pitchFamily="49" charset="0"/>
              </a:rPr>
              <a:t>print(octa)</a:t>
            </a:r>
          </a:p>
        </p:txBody>
      </p:sp>
      <p:sp>
        <p:nvSpPr>
          <p:cNvPr id="5" name="Rectangle 4">
            <a:extLst>
              <a:ext uri="{FF2B5EF4-FFF2-40B4-BE49-F238E27FC236}">
                <a16:creationId xmlns:a16="http://schemas.microsoft.com/office/drawing/2014/main" id="{75DB5B9C-E782-2B86-78C7-E338739A955D}"/>
              </a:ext>
            </a:extLst>
          </p:cNvPr>
          <p:cNvSpPr/>
          <p:nvPr/>
        </p:nvSpPr>
        <p:spPr>
          <a:xfrm>
            <a:off x="385812" y="1392899"/>
            <a:ext cx="499993" cy="477053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latin typeface="Consolas" panose="020B0609020204030204" pitchFamily="49" charset="0"/>
              </a:rPr>
              <a:t>6</a:t>
            </a:r>
          </a:p>
          <a:p>
            <a:pPr algn="r"/>
            <a:r>
              <a:rPr lang="en-US" sz="1600" b="1" dirty="0">
                <a:solidFill>
                  <a:schemeClr val="tx1">
                    <a:lumMod val="75000"/>
                    <a:lumOff val="25000"/>
                  </a:schemeClr>
                </a:solidFill>
                <a:latin typeface="Consolas" panose="020B0609020204030204" pitchFamily="49" charset="0"/>
              </a:rPr>
              <a:t>7</a:t>
            </a:r>
          </a:p>
          <a:p>
            <a:pPr algn="r"/>
            <a:r>
              <a:rPr lang="en-US" sz="1600" b="1" dirty="0">
                <a:solidFill>
                  <a:schemeClr val="tx1">
                    <a:lumMod val="75000"/>
                    <a:lumOff val="25000"/>
                  </a:schemeClr>
                </a:solidFill>
                <a:latin typeface="Consolas" panose="020B0609020204030204" pitchFamily="49" charset="0"/>
              </a:rPr>
              <a:t>9</a:t>
            </a:r>
          </a:p>
          <a:p>
            <a:pPr algn="r"/>
            <a:r>
              <a:rPr lang="en-US" sz="1600" b="1" dirty="0">
                <a:solidFill>
                  <a:schemeClr val="tx1">
                    <a:lumMod val="75000"/>
                    <a:lumOff val="25000"/>
                  </a:schemeClr>
                </a:solidFill>
                <a:latin typeface="Consolas" panose="020B0609020204030204" pitchFamily="49" charset="0"/>
              </a:rPr>
              <a:t>10</a:t>
            </a:r>
          </a:p>
          <a:p>
            <a:pPr algn="r"/>
            <a:r>
              <a:rPr lang="en-US" sz="1600" b="1" dirty="0">
                <a:solidFill>
                  <a:schemeClr val="tx1">
                    <a:lumMod val="75000"/>
                    <a:lumOff val="25000"/>
                  </a:schemeClr>
                </a:solidFill>
                <a:latin typeface="Consolas" panose="020B0609020204030204" pitchFamily="49" charset="0"/>
              </a:rPr>
              <a:t>11</a:t>
            </a:r>
          </a:p>
          <a:p>
            <a:pPr algn="r"/>
            <a:r>
              <a:rPr lang="en-US" sz="1600" b="1" dirty="0">
                <a:solidFill>
                  <a:schemeClr val="tx1">
                    <a:lumMod val="75000"/>
                    <a:lumOff val="25000"/>
                  </a:schemeClr>
                </a:solidFill>
                <a:latin typeface="Consolas" panose="020B0609020204030204" pitchFamily="49" charset="0"/>
              </a:rPr>
              <a:t>12</a:t>
            </a:r>
          </a:p>
          <a:p>
            <a:pPr algn="r"/>
            <a:r>
              <a:rPr lang="en-US" sz="1600" b="1" dirty="0">
                <a:solidFill>
                  <a:schemeClr val="tx1">
                    <a:lumMod val="75000"/>
                    <a:lumOff val="25000"/>
                  </a:schemeClr>
                </a:solidFill>
                <a:latin typeface="Consolas" panose="020B0609020204030204" pitchFamily="49" charset="0"/>
              </a:rPr>
              <a:t>13</a:t>
            </a:r>
          </a:p>
          <a:p>
            <a:pPr algn="r"/>
            <a:r>
              <a:rPr lang="en-US" sz="1600" b="1" dirty="0">
                <a:solidFill>
                  <a:schemeClr val="tx1">
                    <a:lumMod val="75000"/>
                    <a:lumOff val="25000"/>
                  </a:schemeClr>
                </a:solidFill>
                <a:latin typeface="Consolas" panose="020B0609020204030204" pitchFamily="49" charset="0"/>
              </a:rPr>
              <a:t>14</a:t>
            </a:r>
          </a:p>
          <a:p>
            <a:pPr algn="r"/>
            <a:r>
              <a:rPr lang="en-US" sz="1600" b="1" dirty="0">
                <a:solidFill>
                  <a:schemeClr val="tx1">
                    <a:lumMod val="75000"/>
                    <a:lumOff val="25000"/>
                  </a:schemeClr>
                </a:solidFill>
                <a:latin typeface="Consolas" panose="020B0609020204030204" pitchFamily="49" charset="0"/>
              </a:rPr>
              <a:t>15</a:t>
            </a:r>
          </a:p>
          <a:p>
            <a:pPr algn="r"/>
            <a:r>
              <a:rPr lang="en-US" sz="1600" b="1" dirty="0">
                <a:solidFill>
                  <a:schemeClr val="tx1">
                    <a:lumMod val="75000"/>
                    <a:lumOff val="25000"/>
                  </a:schemeClr>
                </a:solidFill>
                <a:latin typeface="Consolas" panose="020B0609020204030204" pitchFamily="49" charset="0"/>
              </a:rPr>
              <a:t>16</a:t>
            </a:r>
          </a:p>
          <a:p>
            <a:pPr algn="r"/>
            <a:r>
              <a:rPr lang="en-US" sz="1600" b="1" dirty="0">
                <a:solidFill>
                  <a:schemeClr val="tx1">
                    <a:lumMod val="75000"/>
                    <a:lumOff val="25000"/>
                  </a:schemeClr>
                </a:solidFill>
                <a:latin typeface="Consolas" panose="020B0609020204030204" pitchFamily="49" charset="0"/>
              </a:rPr>
              <a:t>17</a:t>
            </a:r>
          </a:p>
          <a:p>
            <a:pPr algn="r"/>
            <a:r>
              <a:rPr lang="en-US" sz="1600" b="1" dirty="0">
                <a:solidFill>
                  <a:schemeClr val="tx1">
                    <a:lumMod val="75000"/>
                    <a:lumOff val="25000"/>
                  </a:schemeClr>
                </a:solidFill>
                <a:latin typeface="Consolas" panose="020B0609020204030204" pitchFamily="49" charset="0"/>
              </a:rPr>
              <a:t>18</a:t>
            </a:r>
          </a:p>
          <a:p>
            <a:pPr algn="r"/>
            <a:r>
              <a:rPr lang="en-US" sz="1600" b="1" dirty="0">
                <a:solidFill>
                  <a:schemeClr val="tx1">
                    <a:lumMod val="75000"/>
                    <a:lumOff val="25000"/>
                  </a:schemeClr>
                </a:solidFill>
                <a:latin typeface="Consolas" panose="020B0609020204030204" pitchFamily="49" charset="0"/>
              </a:rPr>
              <a:t>19</a:t>
            </a:r>
          </a:p>
          <a:p>
            <a:pPr algn="r"/>
            <a:r>
              <a:rPr lang="en-US" sz="1600" b="1" dirty="0">
                <a:solidFill>
                  <a:schemeClr val="tx1">
                    <a:lumMod val="75000"/>
                    <a:lumOff val="25000"/>
                  </a:schemeClr>
                </a:solidFill>
                <a:latin typeface="Consolas" panose="020B0609020204030204" pitchFamily="49" charset="0"/>
              </a:rPr>
              <a:t>20</a:t>
            </a:r>
          </a:p>
        </p:txBody>
      </p:sp>
      <p:sp>
        <p:nvSpPr>
          <p:cNvPr id="6" name="Rectangle: Top Corners Rounded 6">
            <a:extLst>
              <a:ext uri="{FF2B5EF4-FFF2-40B4-BE49-F238E27FC236}">
                <a16:creationId xmlns:a16="http://schemas.microsoft.com/office/drawing/2014/main" id="{2779C105-6525-E26C-C30B-B21206A18A4D}"/>
              </a:ext>
            </a:extLst>
          </p:cNvPr>
          <p:cNvSpPr/>
          <p:nvPr/>
        </p:nvSpPr>
        <p:spPr>
          <a:xfrm>
            <a:off x="385812" y="106371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7" name="Rectangle 6">
            <a:extLst>
              <a:ext uri="{FF2B5EF4-FFF2-40B4-BE49-F238E27FC236}">
                <a16:creationId xmlns:a16="http://schemas.microsoft.com/office/drawing/2014/main" id="{51025DAD-314E-DFD2-6A27-7B9182E70BF5}"/>
              </a:ext>
            </a:extLst>
          </p:cNvPr>
          <p:cNvSpPr/>
          <p:nvPr/>
        </p:nvSpPr>
        <p:spPr>
          <a:xfrm>
            <a:off x="7466836" y="1698495"/>
            <a:ext cx="3545334" cy="1323439"/>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3</a:t>
            </a:r>
          </a:p>
          <a:p>
            <a:r>
              <a:rPr lang="en-IN" sz="1600" b="1" dirty="0">
                <a:latin typeface="Consolas" pitchFamily="49" charset="0"/>
                <a:cs typeface="Consolas" panose="020B0609020204030204" pitchFamily="49" charset="0"/>
              </a:rPr>
              <a:t>7.0</a:t>
            </a:r>
          </a:p>
          <a:p>
            <a:r>
              <a:rPr lang="en-IN" sz="1600" b="1" dirty="0">
                <a:latin typeface="Consolas" pitchFamily="49" charset="0"/>
                <a:cs typeface="Consolas" panose="020B0609020204030204" pitchFamily="49" charset="0"/>
              </a:rPr>
              <a:t>65</a:t>
            </a:r>
          </a:p>
          <a:p>
            <a:r>
              <a:rPr lang="en-IN" sz="1600" b="1" dirty="0">
                <a:latin typeface="Consolas" pitchFamily="49" charset="0"/>
                <a:cs typeface="Consolas" panose="020B0609020204030204" pitchFamily="49" charset="0"/>
              </a:rPr>
              <a:t>0xff</a:t>
            </a:r>
          </a:p>
          <a:p>
            <a:r>
              <a:rPr lang="en-IN" sz="1600" b="1" dirty="0">
                <a:latin typeface="Consolas" pitchFamily="49" charset="0"/>
                <a:cs typeface="Consolas" panose="020B0609020204030204" pitchFamily="49" charset="0"/>
              </a:rPr>
              <a:t>0o12</a:t>
            </a:r>
          </a:p>
        </p:txBody>
      </p:sp>
      <p:sp>
        <p:nvSpPr>
          <p:cNvPr id="8" name="Rectangle: Top Corners Rounded 6">
            <a:extLst>
              <a:ext uri="{FF2B5EF4-FFF2-40B4-BE49-F238E27FC236}">
                <a16:creationId xmlns:a16="http://schemas.microsoft.com/office/drawing/2014/main" id="{1C626B7D-1136-B7A3-6B8C-D4A1773F50C3}"/>
              </a:ext>
            </a:extLst>
          </p:cNvPr>
          <p:cNvSpPr/>
          <p:nvPr/>
        </p:nvSpPr>
        <p:spPr>
          <a:xfrm>
            <a:off x="7466836" y="1369311"/>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03065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
                                            <p:bg/>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uiExpand="1" build="p"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dharmikkumar.aghera@darshan.ac.in</a:t>
            </a:r>
            <a:endParaRPr lang="en-US" dirty="0"/>
          </a:p>
        </p:txBody>
      </p:sp>
      <p:sp>
        <p:nvSpPr>
          <p:cNvPr id="3" name="Text Placeholder 2"/>
          <p:cNvSpPr>
            <a:spLocks noGrp="1"/>
          </p:cNvSpPr>
          <p:nvPr>
            <p:ph type="body" sz="quarter" idx="12"/>
          </p:nvPr>
        </p:nvSpPr>
        <p:spPr/>
        <p:txBody>
          <a:bodyPr/>
          <a:lstStyle/>
          <a:p>
            <a:r>
              <a:rPr lang="en-IN" dirty="0"/>
              <a:t>9898205621</a:t>
            </a:r>
            <a:endParaRPr lang="en-US" dirty="0"/>
          </a:p>
        </p:txBody>
      </p:sp>
      <p:sp>
        <p:nvSpPr>
          <p:cNvPr id="4" name="Text Placeholder 3"/>
          <p:cNvSpPr>
            <a:spLocks noGrp="1"/>
          </p:cNvSpPr>
          <p:nvPr>
            <p:ph type="body" sz="quarter" idx="13"/>
          </p:nvPr>
        </p:nvSpPr>
        <p:spPr/>
        <p:txBody>
          <a:bodyPr/>
          <a:lstStyle/>
          <a:p>
            <a:r>
              <a:rPr lang="en-IN" dirty="0"/>
              <a:t>Computer Application Department</a:t>
            </a:r>
            <a:endParaRPr lang="en-US" dirty="0"/>
          </a:p>
        </p:txBody>
      </p:sp>
      <p:sp>
        <p:nvSpPr>
          <p:cNvPr id="5" name="Text Placeholder 4"/>
          <p:cNvSpPr>
            <a:spLocks noGrp="1"/>
          </p:cNvSpPr>
          <p:nvPr>
            <p:ph type="body" sz="quarter" idx="14"/>
          </p:nvPr>
        </p:nvSpPr>
        <p:spPr/>
        <p:txBody>
          <a:bodyPr/>
          <a:lstStyle/>
          <a:p>
            <a:r>
              <a:rPr lang="en-IN" dirty="0"/>
              <a:t>Prof. </a:t>
            </a:r>
            <a:r>
              <a:rPr lang="en-IN" dirty="0" err="1"/>
              <a:t>Dharmikkumar</a:t>
            </a:r>
            <a:r>
              <a:rPr lang="en-IN" dirty="0"/>
              <a:t> G. Aghera</a:t>
            </a:r>
            <a:endParaRPr lang="en-US" dirty="0"/>
          </a:p>
        </p:txBody>
      </p:sp>
      <p:sp>
        <p:nvSpPr>
          <p:cNvPr id="6" name="Text Placeholder 5"/>
          <p:cNvSpPr>
            <a:spLocks noGrp="1"/>
          </p:cNvSpPr>
          <p:nvPr>
            <p:ph type="body" sz="quarter" idx="16"/>
          </p:nvPr>
        </p:nvSpPr>
        <p:spPr/>
        <p:txBody>
          <a:bodyPr/>
          <a:lstStyle/>
          <a:p>
            <a:r>
              <a:rPr lang="en-IN" dirty="0"/>
              <a:t>Python Programming (</a:t>
            </a:r>
            <a:r>
              <a:rPr lang="en-US"/>
              <a:t>2304CS401</a:t>
            </a:r>
            <a:r>
              <a:rPr lang="en-IN"/>
              <a:t>)</a:t>
            </a:r>
            <a:endParaRPr lang="en-IN" dirty="0"/>
          </a:p>
        </p:txBody>
      </p:sp>
      <p:pic>
        <p:nvPicPr>
          <p:cNvPr id="12" name="Picture Placeholder 15">
            <a:extLst>
              <a:ext uri="{FF2B5EF4-FFF2-40B4-BE49-F238E27FC236}">
                <a16:creationId xmlns:a16="http://schemas.microsoft.com/office/drawing/2014/main" id="{8326CB1F-C926-33A4-F25C-8132B367DA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356478" y="5216366"/>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pic>
    </p:spTree>
    <p:extLst>
      <p:ext uri="{BB962C8B-B14F-4D97-AF65-F5344CB8AC3E}">
        <p14:creationId xmlns:p14="http://schemas.microsoft.com/office/powerpoint/2010/main" val="312189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89473-C6CA-5D67-13A9-ACD5B40DE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754AC-D54B-BB09-B7D1-35B5208ACC3B}"/>
              </a:ext>
            </a:extLst>
          </p:cNvPr>
          <p:cNvSpPr>
            <a:spLocks noGrp="1"/>
          </p:cNvSpPr>
          <p:nvPr>
            <p:ph type="title"/>
          </p:nvPr>
        </p:nvSpPr>
        <p:spPr/>
        <p:txBody>
          <a:bodyPr>
            <a:normAutofit/>
          </a:bodyPr>
          <a:lstStyle/>
          <a:p>
            <a:r>
              <a:rPr lang="en-IN" sz="3600" dirty="0"/>
              <a:t>Comparison</a:t>
            </a:r>
            <a:endParaRPr lang="en-US" sz="3600" dirty="0"/>
          </a:p>
        </p:txBody>
      </p:sp>
      <p:sp>
        <p:nvSpPr>
          <p:cNvPr id="3" name="Content Placeholder 2">
            <a:extLst>
              <a:ext uri="{FF2B5EF4-FFF2-40B4-BE49-F238E27FC236}">
                <a16:creationId xmlns:a16="http://schemas.microsoft.com/office/drawing/2014/main" id="{BECC635A-F8BA-C661-305E-5743102C1AFD}"/>
              </a:ext>
            </a:extLst>
          </p:cNvPr>
          <p:cNvSpPr>
            <a:spLocks noGrp="1"/>
          </p:cNvSpPr>
          <p:nvPr>
            <p:ph idx="1"/>
          </p:nvPr>
        </p:nvSpPr>
        <p:spPr/>
        <p:txBody>
          <a:bodyPr/>
          <a:lstStyle/>
          <a:p>
            <a:pPr>
              <a:spcBef>
                <a:spcPts val="0"/>
              </a:spcBef>
            </a:pPr>
            <a:endParaRPr lang="en-US" dirty="0"/>
          </a:p>
          <a:p>
            <a:pPr>
              <a:spcBef>
                <a:spcPts val="0"/>
              </a:spcBef>
            </a:pPr>
            <a:endParaRPr lang="en-US" dirty="0"/>
          </a:p>
        </p:txBody>
      </p:sp>
      <p:sp>
        <p:nvSpPr>
          <p:cNvPr id="21" name="Google Shape;719;p7">
            <a:extLst>
              <a:ext uri="{FF2B5EF4-FFF2-40B4-BE49-F238E27FC236}">
                <a16:creationId xmlns:a16="http://schemas.microsoft.com/office/drawing/2014/main" id="{C1B9108A-73F4-EB4F-D954-1906C1BB3C0C}"/>
              </a:ext>
            </a:extLst>
          </p:cNvPr>
          <p:cNvSpPr/>
          <p:nvPr/>
        </p:nvSpPr>
        <p:spPr>
          <a:xfrm>
            <a:off x="1285198" y="1033633"/>
            <a:ext cx="895212" cy="812865"/>
          </a:xfrm>
          <a:prstGeom prst="ellipse">
            <a:avLst/>
          </a:prstGeom>
          <a:blipFill rotWithShape="1">
            <a:blip r:embed="rId2">
              <a:alphaModFix/>
            </a:blip>
            <a:stretch>
              <a:fillRect/>
            </a:stretch>
          </a:blipFill>
          <a:ln w="9525" cap="flat" cmpd="sng">
            <a:solidFill>
              <a:srgbClr val="00A8BE"/>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20;p7">
            <a:extLst>
              <a:ext uri="{FF2B5EF4-FFF2-40B4-BE49-F238E27FC236}">
                <a16:creationId xmlns:a16="http://schemas.microsoft.com/office/drawing/2014/main" id="{8C3E259E-D304-EF60-5D51-288703E1FB40}"/>
              </a:ext>
            </a:extLst>
          </p:cNvPr>
          <p:cNvSpPr/>
          <p:nvPr/>
        </p:nvSpPr>
        <p:spPr>
          <a:xfrm>
            <a:off x="204481" y="1869459"/>
            <a:ext cx="3173757" cy="4446876"/>
          </a:xfrm>
          <a:custGeom>
            <a:avLst/>
            <a:gdLst/>
            <a:ahLst/>
            <a:cxnLst/>
            <a:rect l="l" t="t" r="r" b="b"/>
            <a:pathLst>
              <a:path w="3173757" h="4446876" extrusionOk="0">
                <a:moveTo>
                  <a:pt x="0" y="317376"/>
                </a:moveTo>
                <a:cubicBezTo>
                  <a:pt x="0" y="142094"/>
                  <a:pt x="142094" y="0"/>
                  <a:pt x="317376" y="0"/>
                </a:cubicBezTo>
                <a:lnTo>
                  <a:pt x="2856381" y="0"/>
                </a:lnTo>
                <a:cubicBezTo>
                  <a:pt x="3031663" y="0"/>
                  <a:pt x="3173757" y="142094"/>
                  <a:pt x="3173757" y="317376"/>
                </a:cubicBezTo>
                <a:lnTo>
                  <a:pt x="3173757" y="4129500"/>
                </a:lnTo>
                <a:cubicBezTo>
                  <a:pt x="3173757" y="4304782"/>
                  <a:pt x="3031663" y="4446876"/>
                  <a:pt x="2856381" y="4446876"/>
                </a:cubicBezTo>
                <a:lnTo>
                  <a:pt x="317376" y="4446876"/>
                </a:lnTo>
                <a:cubicBezTo>
                  <a:pt x="142094" y="4446876"/>
                  <a:pt x="0" y="4304782"/>
                  <a:pt x="0" y="4129500"/>
                </a:cubicBezTo>
                <a:lnTo>
                  <a:pt x="0" y="317376"/>
                </a:lnTo>
                <a:close/>
              </a:path>
            </a:pathLst>
          </a:custGeom>
          <a:gradFill>
            <a:gsLst>
              <a:gs pos="0">
                <a:schemeClr val="lt1"/>
              </a:gs>
              <a:gs pos="50000">
                <a:schemeClr val="lt1"/>
              </a:gs>
              <a:gs pos="100000">
                <a:schemeClr val="lt1"/>
              </a:gs>
            </a:gsLst>
            <a:lin ang="5400000" scaled="0"/>
          </a:gradFill>
          <a:ln>
            <a:noFill/>
          </a:ln>
        </p:spPr>
        <p:txBody>
          <a:bodyPr spcFirstLastPara="1" wrap="square" lIns="161525" tIns="161525" rIns="161525" bIns="161525" anchor="t" anchorCtr="0">
            <a:noAutofit/>
          </a:bodyPr>
          <a:lstStyle/>
          <a:p>
            <a:pPr marL="0" marR="0" lvl="0" indent="0" algn="l" rtl="0">
              <a:lnSpc>
                <a:spcPct val="90000"/>
              </a:lnSpc>
              <a:spcBef>
                <a:spcPts val="0"/>
              </a:spcBef>
              <a:spcAft>
                <a:spcPts val="0"/>
              </a:spcAft>
              <a:buClr>
                <a:srgbClr val="C00000"/>
              </a:buClr>
              <a:buSzPts val="1800"/>
              <a:buFont typeface="Roboto Condensed"/>
              <a:buNone/>
            </a:pPr>
            <a:r>
              <a:rPr lang="en-US" sz="1800">
                <a:solidFill>
                  <a:srgbClr val="C00000"/>
                </a:solidFill>
                <a:latin typeface="Roboto Condensed"/>
                <a:ea typeface="Roboto Condensed"/>
                <a:cs typeface="Roboto Condensed"/>
                <a:sym typeface="Roboto Condensed"/>
              </a:rPr>
              <a:t>1991</a:t>
            </a:r>
            <a:r>
              <a:rPr lang="en-US" sz="2400">
                <a:solidFill>
                  <a:srgbClr val="C00000"/>
                </a:solidFill>
                <a:latin typeface="Roboto Condensed"/>
                <a:ea typeface="Roboto Condensed"/>
                <a:cs typeface="Roboto Condensed"/>
                <a:sym typeface="Roboto Condensed"/>
              </a:rPr>
              <a:t>-</a:t>
            </a:r>
            <a:r>
              <a:rPr lang="en-US" sz="1800">
                <a:solidFill>
                  <a:srgbClr val="212121"/>
                </a:solidFill>
                <a:latin typeface="Roboto Condensed"/>
                <a:ea typeface="Roboto Condensed"/>
                <a:cs typeface="Roboto Condensed"/>
                <a:sym typeface="Roboto Condensed"/>
              </a:rPr>
              <a:t> </a:t>
            </a:r>
            <a:r>
              <a:rPr lang="en-US" sz="1800">
                <a:solidFill>
                  <a:srgbClr val="C00000"/>
                </a:solidFill>
                <a:latin typeface="Roboto Condensed"/>
                <a:ea typeface="Roboto Condensed"/>
                <a:cs typeface="Roboto Condensed"/>
                <a:sym typeface="Roboto Condensed"/>
              </a:rPr>
              <a:t>First prototype </a:t>
            </a:r>
            <a:r>
              <a:rPr lang="en-US" sz="1800">
                <a:solidFill>
                  <a:srgbClr val="212121"/>
                </a:solidFill>
                <a:latin typeface="Roboto Condensed"/>
                <a:ea typeface="Roboto Condensed"/>
                <a:cs typeface="Roboto Condensed"/>
                <a:sym typeface="Roboto Condensed"/>
              </a:rPr>
              <a:t>released including exceptional handling, functions and core datatypes like dict, str and others. </a:t>
            </a:r>
            <a:endParaRPr sz="1800">
              <a:solidFill>
                <a:srgbClr val="212121"/>
              </a:solidFill>
              <a:latin typeface="Roboto Condensed"/>
              <a:ea typeface="Roboto Condensed"/>
              <a:cs typeface="Roboto Condensed"/>
              <a:sym typeface="Roboto Condensed"/>
            </a:endParaRPr>
          </a:p>
          <a:p>
            <a:pPr marL="171450" marR="0" lvl="1" indent="-171450" algn="l" rtl="0">
              <a:lnSpc>
                <a:spcPct val="90000"/>
              </a:lnSpc>
              <a:spcBef>
                <a:spcPts val="840"/>
              </a:spcBef>
              <a:spcAft>
                <a:spcPts val="0"/>
              </a:spcAft>
              <a:buClr>
                <a:srgbClr val="C00000"/>
              </a:buClr>
              <a:buSzPts val="1800"/>
              <a:buFont typeface="Roboto Condensed"/>
              <a:buChar char="•"/>
            </a:pPr>
            <a:r>
              <a:rPr lang="en-US" sz="1800" b="0" i="0" u="none" strike="noStrike" cap="none">
                <a:solidFill>
                  <a:srgbClr val="C00000"/>
                </a:solidFill>
                <a:latin typeface="Roboto Condensed"/>
                <a:ea typeface="Roboto Condensed"/>
                <a:cs typeface="Roboto Condensed"/>
                <a:sym typeface="Roboto Condensed"/>
              </a:rPr>
              <a:t>1994 </a:t>
            </a:r>
            <a:r>
              <a:rPr lang="en-US" sz="1800" b="0" i="0" u="none" strike="noStrike" cap="none">
                <a:solidFill>
                  <a:schemeClr val="dk1"/>
                </a:solidFill>
                <a:latin typeface="Roboto Condensed"/>
                <a:ea typeface="Roboto Condensed"/>
                <a:cs typeface="Roboto Condensed"/>
                <a:sym typeface="Roboto Condensed"/>
              </a:rPr>
              <a:t>– 1.0 had noteable </a:t>
            </a:r>
            <a:r>
              <a:rPr lang="en-US" sz="1800" b="0" i="0" u="none" strike="noStrike" cap="none">
                <a:solidFill>
                  <a:srgbClr val="C00000"/>
                </a:solidFill>
                <a:latin typeface="Roboto Condensed"/>
                <a:ea typeface="Roboto Condensed"/>
                <a:cs typeface="Roboto Condensed"/>
                <a:sym typeface="Roboto Condensed"/>
              </a:rPr>
              <a:t>functional</a:t>
            </a:r>
            <a:r>
              <a:rPr lang="en-US" sz="1800" b="0" i="0" u="none" strike="noStrike" cap="none">
                <a:solidFill>
                  <a:schemeClr val="dk1"/>
                </a:solidFill>
                <a:latin typeface="Roboto Condensed"/>
                <a:ea typeface="Roboto Condensed"/>
                <a:cs typeface="Roboto Condensed"/>
                <a:sym typeface="Roboto Condensed"/>
              </a:rPr>
              <a:t> programming tools like lamda, reduce(), map() and filter().</a:t>
            </a:r>
            <a:endParaRPr sz="1800" b="0" i="0" u="none" strike="noStrike" cap="none">
              <a:solidFill>
                <a:schemeClr val="dk1"/>
              </a:solidFill>
              <a:latin typeface="Roboto Condensed"/>
              <a:ea typeface="Roboto Condensed"/>
              <a:cs typeface="Roboto Condensed"/>
              <a:sym typeface="Roboto Condensed"/>
            </a:endParaRPr>
          </a:p>
          <a:p>
            <a:pPr marL="171450" marR="0" lvl="1" indent="-171450" algn="l" rtl="0">
              <a:lnSpc>
                <a:spcPct val="90000"/>
              </a:lnSpc>
              <a:spcBef>
                <a:spcPts val="270"/>
              </a:spcBef>
              <a:spcAft>
                <a:spcPts val="0"/>
              </a:spcAft>
              <a:buClr>
                <a:srgbClr val="C00000"/>
              </a:buClr>
              <a:buSzPts val="1800"/>
              <a:buFont typeface="Roboto Condensed"/>
              <a:buChar char="•"/>
            </a:pPr>
            <a:r>
              <a:rPr lang="en-US" sz="1800" b="0" i="0" u="none" strike="noStrike" cap="none">
                <a:solidFill>
                  <a:srgbClr val="C00000"/>
                </a:solidFill>
                <a:latin typeface="Roboto Condensed"/>
                <a:ea typeface="Roboto Condensed"/>
                <a:cs typeface="Roboto Condensed"/>
                <a:sym typeface="Roboto Condensed"/>
              </a:rPr>
              <a:t>1997 </a:t>
            </a:r>
            <a:r>
              <a:rPr lang="en-US" sz="1800" b="0" i="0" u="none" strike="noStrike" cap="none">
                <a:solidFill>
                  <a:schemeClr val="dk1"/>
                </a:solidFill>
                <a:latin typeface="Roboto Condensed"/>
                <a:ea typeface="Roboto Condensed"/>
                <a:cs typeface="Roboto Condensed"/>
                <a:sym typeface="Roboto Condensed"/>
              </a:rPr>
              <a:t>– </a:t>
            </a:r>
            <a:r>
              <a:rPr lang="en-US" sz="1800" b="0" i="0" u="none" strike="noStrike" cap="none">
                <a:solidFill>
                  <a:srgbClr val="C00000"/>
                </a:solidFill>
                <a:latin typeface="Roboto Condensed"/>
                <a:ea typeface="Roboto Condensed"/>
                <a:cs typeface="Roboto Condensed"/>
                <a:sym typeface="Roboto Condensed"/>
              </a:rPr>
              <a:t>Guido van Rossum </a:t>
            </a:r>
            <a:r>
              <a:rPr lang="en-US" sz="1800" b="0" i="0" u="none" strike="noStrike" cap="none">
                <a:solidFill>
                  <a:schemeClr val="dk1"/>
                </a:solidFill>
                <a:latin typeface="Roboto Condensed"/>
                <a:ea typeface="Roboto Condensed"/>
                <a:cs typeface="Roboto Condensed"/>
                <a:sym typeface="Roboto Condensed"/>
              </a:rPr>
              <a:t>created an initiative called Computer Programming for everybody (</a:t>
            </a:r>
            <a:r>
              <a:rPr lang="en-US" sz="1800" b="0" i="0" u="none" strike="noStrike" cap="none">
                <a:solidFill>
                  <a:srgbClr val="C00000"/>
                </a:solidFill>
                <a:latin typeface="Roboto Condensed"/>
                <a:ea typeface="Roboto Condensed"/>
                <a:cs typeface="Roboto Condensed"/>
                <a:sym typeface="Roboto Condensed"/>
              </a:rPr>
              <a:t>CP4E</a:t>
            </a:r>
            <a:r>
              <a:rPr lang="en-US" sz="1800" b="0" i="0" u="none" strike="noStrike" cap="none">
                <a:solidFill>
                  <a:schemeClr val="dk1"/>
                </a:solidFill>
                <a:latin typeface="Roboto Condensed"/>
                <a:ea typeface="Roboto Condensed"/>
                <a:cs typeface="Roboto Condensed"/>
                <a:sym typeface="Roboto Condensed"/>
              </a:rPr>
              <a:t>) funded by DARPA making </a:t>
            </a:r>
            <a:r>
              <a:rPr lang="en-US" sz="1800" b="0" i="0" u="none" strike="noStrike" cap="none">
                <a:solidFill>
                  <a:srgbClr val="C00000"/>
                </a:solidFill>
                <a:latin typeface="Roboto Condensed"/>
                <a:ea typeface="Roboto Condensed"/>
                <a:cs typeface="Roboto Condensed"/>
                <a:sym typeface="Roboto Condensed"/>
              </a:rPr>
              <a:t>programming more accessible </a:t>
            </a:r>
            <a:r>
              <a:rPr lang="en-US" sz="1800" b="0" i="0" u="none" strike="noStrike" cap="none">
                <a:solidFill>
                  <a:schemeClr val="dk1"/>
                </a:solidFill>
                <a:latin typeface="Roboto Condensed"/>
                <a:ea typeface="Roboto Condensed"/>
                <a:cs typeface="Roboto Condensed"/>
                <a:sym typeface="Roboto Condensed"/>
              </a:rPr>
              <a:t>to average person.</a:t>
            </a:r>
            <a:endParaRPr sz="1800" b="0" i="0" u="none" strike="noStrike" cap="none">
              <a:solidFill>
                <a:schemeClr val="dk1"/>
              </a:solidFill>
              <a:latin typeface="Roboto Condensed"/>
              <a:ea typeface="Roboto Condensed"/>
              <a:cs typeface="Roboto Condensed"/>
              <a:sym typeface="Roboto Condensed"/>
            </a:endParaRPr>
          </a:p>
        </p:txBody>
      </p:sp>
      <p:sp>
        <p:nvSpPr>
          <p:cNvPr id="23" name="Google Shape;721;p7">
            <a:extLst>
              <a:ext uri="{FF2B5EF4-FFF2-40B4-BE49-F238E27FC236}">
                <a16:creationId xmlns:a16="http://schemas.microsoft.com/office/drawing/2014/main" id="{5A20F825-52EB-840C-F882-6ECCFC4CDEBF}"/>
              </a:ext>
            </a:extLst>
          </p:cNvPr>
          <p:cNvSpPr/>
          <p:nvPr/>
        </p:nvSpPr>
        <p:spPr>
          <a:xfrm rot="21597153">
            <a:off x="3330878" y="1116009"/>
            <a:ext cx="1150468" cy="644515"/>
          </a:xfrm>
          <a:custGeom>
            <a:avLst/>
            <a:gdLst/>
            <a:ahLst/>
            <a:cxnLst/>
            <a:rect l="l" t="t" r="r" b="b"/>
            <a:pathLst>
              <a:path w="1150468" h="644515" extrusionOk="0">
                <a:moveTo>
                  <a:pt x="0" y="128903"/>
                </a:moveTo>
                <a:lnTo>
                  <a:pt x="828211" y="128903"/>
                </a:lnTo>
                <a:lnTo>
                  <a:pt x="828211" y="0"/>
                </a:lnTo>
                <a:lnTo>
                  <a:pt x="1150468" y="322258"/>
                </a:lnTo>
                <a:lnTo>
                  <a:pt x="828211" y="644515"/>
                </a:lnTo>
                <a:lnTo>
                  <a:pt x="828211" y="515612"/>
                </a:lnTo>
                <a:lnTo>
                  <a:pt x="0" y="515612"/>
                </a:lnTo>
                <a:lnTo>
                  <a:pt x="0" y="128903"/>
                </a:lnTo>
                <a:close/>
              </a:path>
            </a:pathLst>
          </a:custGeom>
          <a:gradFill>
            <a:gsLst>
              <a:gs pos="0">
                <a:srgbClr val="DAEEF4"/>
              </a:gs>
              <a:gs pos="50000">
                <a:srgbClr val="CDE7EF"/>
              </a:gs>
              <a:gs pos="100000">
                <a:srgbClr val="C5E5EF"/>
              </a:gs>
            </a:gsLst>
            <a:lin ang="5400000" scaled="0"/>
          </a:gradFill>
          <a:ln>
            <a:noFill/>
          </a:ln>
          <a:effectLst>
            <a:outerShdw blurRad="63500" sx="102000" sy="102000" algn="ctr" rotWithShape="0">
              <a:srgbClr val="000000">
                <a:alpha val="40000"/>
              </a:srgbClr>
            </a:outerShdw>
          </a:effectLst>
        </p:spPr>
        <p:txBody>
          <a:bodyPr spcFirstLastPara="1" wrap="square" lIns="0" tIns="128900" rIns="193350" bIns="128900" anchor="ctr" anchorCtr="0">
            <a:noAutofit/>
          </a:bodyPr>
          <a:lstStyle/>
          <a:p>
            <a:pPr marL="0" marR="0" lvl="0" indent="0" algn="ctr" rtl="0">
              <a:lnSpc>
                <a:spcPct val="90000"/>
              </a:lnSpc>
              <a:spcBef>
                <a:spcPts val="0"/>
              </a:spcBef>
              <a:spcAft>
                <a:spcPts val="0"/>
              </a:spcAft>
              <a:buClr>
                <a:schemeClr val="dk1"/>
              </a:buClr>
              <a:buSzPts val="2500"/>
              <a:buFont typeface="Roboto Condensed"/>
              <a:buNone/>
            </a:pPr>
            <a:endParaRPr sz="2500">
              <a:solidFill>
                <a:schemeClr val="dk1"/>
              </a:solidFill>
              <a:latin typeface="Roboto Condensed"/>
              <a:ea typeface="Roboto Condensed"/>
              <a:cs typeface="Roboto Condensed"/>
              <a:sym typeface="Roboto Condensed"/>
            </a:endParaRPr>
          </a:p>
        </p:txBody>
      </p:sp>
      <p:sp>
        <p:nvSpPr>
          <p:cNvPr id="24" name="Google Shape;722;p7">
            <a:extLst>
              <a:ext uri="{FF2B5EF4-FFF2-40B4-BE49-F238E27FC236}">
                <a16:creationId xmlns:a16="http://schemas.microsoft.com/office/drawing/2014/main" id="{D383FA23-F994-E04A-2A83-3A5B1F9A1053}"/>
              </a:ext>
            </a:extLst>
          </p:cNvPr>
          <p:cNvSpPr/>
          <p:nvPr/>
        </p:nvSpPr>
        <p:spPr>
          <a:xfrm>
            <a:off x="5467462" y="1034036"/>
            <a:ext cx="952773" cy="805087"/>
          </a:xfrm>
          <a:prstGeom prst="ellipse">
            <a:avLst/>
          </a:prstGeom>
          <a:blipFill rotWithShape="1">
            <a:blip r:embed="rId3">
              <a:alphaModFix/>
            </a:blip>
            <a:stretch>
              <a:fillRect/>
            </a:stretch>
          </a:blipFill>
          <a:ln w="9525" cap="flat" cmpd="sng">
            <a:solidFill>
              <a:srgbClr val="00A8BE"/>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23;p7">
            <a:extLst>
              <a:ext uri="{FF2B5EF4-FFF2-40B4-BE49-F238E27FC236}">
                <a16:creationId xmlns:a16="http://schemas.microsoft.com/office/drawing/2014/main" id="{AEB39CD6-95F6-5022-5207-F97459532888}"/>
              </a:ext>
            </a:extLst>
          </p:cNvPr>
          <p:cNvSpPr/>
          <p:nvPr/>
        </p:nvSpPr>
        <p:spPr>
          <a:xfrm>
            <a:off x="4411878" y="1862083"/>
            <a:ext cx="3173757" cy="4446876"/>
          </a:xfrm>
          <a:custGeom>
            <a:avLst/>
            <a:gdLst/>
            <a:ahLst/>
            <a:cxnLst/>
            <a:rect l="l" t="t" r="r" b="b"/>
            <a:pathLst>
              <a:path w="3173757" h="4446876" extrusionOk="0">
                <a:moveTo>
                  <a:pt x="0" y="317376"/>
                </a:moveTo>
                <a:cubicBezTo>
                  <a:pt x="0" y="142094"/>
                  <a:pt x="142094" y="0"/>
                  <a:pt x="317376" y="0"/>
                </a:cubicBezTo>
                <a:lnTo>
                  <a:pt x="2856381" y="0"/>
                </a:lnTo>
                <a:cubicBezTo>
                  <a:pt x="3031663" y="0"/>
                  <a:pt x="3173757" y="142094"/>
                  <a:pt x="3173757" y="317376"/>
                </a:cubicBezTo>
                <a:lnTo>
                  <a:pt x="3173757" y="4129500"/>
                </a:lnTo>
                <a:cubicBezTo>
                  <a:pt x="3173757" y="4304782"/>
                  <a:pt x="3031663" y="4446876"/>
                  <a:pt x="2856381" y="4446876"/>
                </a:cubicBezTo>
                <a:lnTo>
                  <a:pt x="317376" y="4446876"/>
                </a:lnTo>
                <a:cubicBezTo>
                  <a:pt x="142094" y="4446876"/>
                  <a:pt x="0" y="4304782"/>
                  <a:pt x="0" y="4129500"/>
                </a:cubicBezTo>
                <a:lnTo>
                  <a:pt x="0" y="317376"/>
                </a:lnTo>
                <a:close/>
              </a:path>
            </a:pathLst>
          </a:custGeom>
          <a:gradFill>
            <a:gsLst>
              <a:gs pos="0">
                <a:schemeClr val="lt1"/>
              </a:gs>
              <a:gs pos="50000">
                <a:schemeClr val="lt1"/>
              </a:gs>
              <a:gs pos="100000">
                <a:schemeClr val="lt1"/>
              </a:gs>
            </a:gsLst>
            <a:lin ang="5400000" scaled="0"/>
          </a:gradFill>
          <a:ln>
            <a:noFill/>
          </a:ln>
        </p:spPr>
        <p:txBody>
          <a:bodyPr spcFirstLastPara="1" wrap="square" lIns="161525" tIns="161525" rIns="161525" bIns="161525" anchor="t" anchorCtr="0">
            <a:noAutofit/>
          </a:bodyPr>
          <a:lstStyle/>
          <a:p>
            <a:pPr marL="0" marR="0" lvl="0" indent="0" algn="l" rtl="0">
              <a:lnSpc>
                <a:spcPct val="90000"/>
              </a:lnSpc>
              <a:spcBef>
                <a:spcPts val="0"/>
              </a:spcBef>
              <a:spcAft>
                <a:spcPts val="0"/>
              </a:spcAft>
              <a:buClr>
                <a:srgbClr val="C00000"/>
              </a:buClr>
              <a:buSzPts val="1800"/>
              <a:buFont typeface="Roboto Condensed"/>
              <a:buNone/>
            </a:pPr>
            <a:r>
              <a:rPr lang="en-US" sz="1800" dirty="0">
                <a:solidFill>
                  <a:srgbClr val="C00000"/>
                </a:solidFill>
                <a:latin typeface="Roboto Condensed"/>
                <a:ea typeface="Roboto Condensed"/>
                <a:cs typeface="Roboto Condensed"/>
                <a:sym typeface="Roboto Condensed"/>
              </a:rPr>
              <a:t>2000 </a:t>
            </a:r>
            <a:r>
              <a:rPr lang="en-US" sz="1800" dirty="0">
                <a:solidFill>
                  <a:schemeClr val="dk1"/>
                </a:solidFill>
                <a:latin typeface="Roboto Condensed"/>
                <a:ea typeface="Roboto Condensed"/>
                <a:cs typeface="Roboto Condensed"/>
                <a:sym typeface="Roboto Condensed"/>
              </a:rPr>
              <a:t>– the “</a:t>
            </a:r>
            <a:r>
              <a:rPr lang="en-US" sz="1800" dirty="0" err="1">
                <a:solidFill>
                  <a:schemeClr val="dk1"/>
                </a:solidFill>
                <a:latin typeface="Roboto Condensed"/>
                <a:ea typeface="Roboto Condensed"/>
                <a:cs typeface="Roboto Condensed"/>
                <a:sym typeface="Roboto Condensed"/>
              </a:rPr>
              <a:t>BeOpen</a:t>
            </a:r>
            <a:r>
              <a:rPr lang="en-US" sz="1800" dirty="0">
                <a:solidFill>
                  <a:schemeClr val="dk1"/>
                </a:solidFill>
                <a:latin typeface="Roboto Condensed"/>
                <a:ea typeface="Roboto Condensed"/>
                <a:cs typeface="Roboto Condensed"/>
                <a:sym typeface="Roboto Condensed"/>
              </a:rPr>
              <a:t> Python Labs” Team released Python 2.0 with </a:t>
            </a:r>
            <a:r>
              <a:rPr lang="en-US" sz="1800" dirty="0">
                <a:solidFill>
                  <a:srgbClr val="C00000"/>
                </a:solidFill>
                <a:latin typeface="Roboto Condensed"/>
                <a:ea typeface="Roboto Condensed"/>
                <a:cs typeface="Roboto Condensed"/>
                <a:sym typeface="Roboto Condensed"/>
              </a:rPr>
              <a:t>community-oriented</a:t>
            </a:r>
            <a:r>
              <a:rPr lang="en-US" sz="1800" dirty="0">
                <a:solidFill>
                  <a:schemeClr val="dk1"/>
                </a:solidFill>
                <a:latin typeface="Roboto Condensed"/>
                <a:ea typeface="Roboto Condensed"/>
                <a:cs typeface="Roboto Condensed"/>
                <a:sym typeface="Roboto Condensed"/>
              </a:rPr>
              <a:t> approach.</a:t>
            </a:r>
            <a:endParaRPr sz="1800" dirty="0">
              <a:solidFill>
                <a:schemeClr val="dk1"/>
              </a:solidFill>
              <a:latin typeface="Roboto Condensed"/>
              <a:ea typeface="Roboto Condensed"/>
              <a:cs typeface="Roboto Condensed"/>
              <a:sym typeface="Roboto Condensed"/>
            </a:endParaRPr>
          </a:p>
          <a:p>
            <a:pPr marL="171450" marR="0" lvl="1" indent="-171450" algn="l" rtl="0">
              <a:lnSpc>
                <a:spcPct val="90000"/>
              </a:lnSpc>
              <a:spcBef>
                <a:spcPts val="630"/>
              </a:spcBef>
              <a:spcAft>
                <a:spcPts val="0"/>
              </a:spcAft>
              <a:buClr>
                <a:schemeClr val="dk1"/>
              </a:buClr>
              <a:buSzPts val="1800"/>
              <a:buFont typeface="Roboto Condensed"/>
              <a:buChar char="•"/>
            </a:pPr>
            <a:r>
              <a:rPr lang="en-US" sz="1800" b="0" i="0" u="none" strike="noStrike" cap="none" dirty="0">
                <a:solidFill>
                  <a:schemeClr val="dk1"/>
                </a:solidFill>
                <a:latin typeface="Roboto Condensed"/>
                <a:ea typeface="Roboto Condensed"/>
                <a:cs typeface="Roboto Condensed"/>
                <a:sym typeface="Roboto Condensed"/>
              </a:rPr>
              <a:t>2.0 aimed to provide enhanced </a:t>
            </a:r>
            <a:r>
              <a:rPr lang="en-US" sz="1800" b="0" i="0" u="none" strike="noStrike" cap="none" dirty="0">
                <a:solidFill>
                  <a:srgbClr val="C00000"/>
                </a:solidFill>
                <a:latin typeface="Roboto Condensed"/>
                <a:ea typeface="Roboto Condensed"/>
                <a:cs typeface="Roboto Condensed"/>
                <a:sym typeface="Roboto Condensed"/>
              </a:rPr>
              <a:t>transparency</a:t>
            </a:r>
            <a:r>
              <a:rPr lang="en-US" sz="1800" b="0" i="0" u="none" strike="noStrike" cap="none" dirty="0">
                <a:solidFill>
                  <a:schemeClr val="dk1"/>
                </a:solidFill>
                <a:latin typeface="Roboto Condensed"/>
                <a:ea typeface="Roboto Condensed"/>
                <a:cs typeface="Roboto Condensed"/>
                <a:sym typeface="Roboto Condensed"/>
              </a:rPr>
              <a:t> and open </a:t>
            </a:r>
            <a:r>
              <a:rPr lang="en-US" sz="1800" b="0" i="0" u="none" strike="noStrike" cap="none" dirty="0">
                <a:solidFill>
                  <a:srgbClr val="C00000"/>
                </a:solidFill>
                <a:latin typeface="Roboto Condensed"/>
                <a:ea typeface="Roboto Condensed"/>
                <a:cs typeface="Roboto Condensed"/>
                <a:sym typeface="Roboto Condensed"/>
              </a:rPr>
              <a:t>fundamentals</a:t>
            </a:r>
            <a:r>
              <a:rPr lang="en-US" sz="1800" b="0" i="0" u="none" strike="noStrike" cap="none" dirty="0">
                <a:solidFill>
                  <a:schemeClr val="dk1"/>
                </a:solidFill>
                <a:latin typeface="Roboto Condensed"/>
                <a:ea typeface="Roboto Condensed"/>
                <a:cs typeface="Roboto Condensed"/>
                <a:sym typeface="Roboto Condensed"/>
              </a:rPr>
              <a:t>.</a:t>
            </a:r>
            <a:endParaRPr sz="1800" b="0" i="0" u="none" strike="noStrike" cap="none" dirty="0">
              <a:solidFill>
                <a:schemeClr val="dk1"/>
              </a:solidFill>
              <a:latin typeface="Roboto Condensed"/>
              <a:ea typeface="Roboto Condensed"/>
              <a:cs typeface="Roboto Condensed"/>
              <a:sym typeface="Roboto Condensed"/>
            </a:endParaRPr>
          </a:p>
          <a:p>
            <a:pPr marL="171450" marR="0" lvl="1" indent="-171450" algn="l" rtl="0">
              <a:lnSpc>
                <a:spcPct val="90000"/>
              </a:lnSpc>
              <a:spcBef>
                <a:spcPts val="270"/>
              </a:spcBef>
              <a:spcAft>
                <a:spcPts val="0"/>
              </a:spcAft>
              <a:buClr>
                <a:srgbClr val="C00000"/>
              </a:buClr>
              <a:buSzPts val="1800"/>
              <a:buFont typeface="Roboto Condensed"/>
              <a:buChar char="•"/>
            </a:pPr>
            <a:r>
              <a:rPr lang="en-US" sz="1800" b="0" i="0" u="none" strike="noStrike" cap="none" dirty="0">
                <a:solidFill>
                  <a:srgbClr val="C00000"/>
                </a:solidFill>
                <a:latin typeface="Roboto Condensed"/>
                <a:ea typeface="Roboto Condensed"/>
                <a:cs typeface="Roboto Condensed"/>
                <a:sym typeface="Roboto Condensed"/>
              </a:rPr>
              <a:t>2001</a:t>
            </a:r>
            <a:r>
              <a:rPr lang="en-US" sz="1800" b="0" i="0" u="none" strike="noStrike" cap="none" dirty="0">
                <a:solidFill>
                  <a:schemeClr val="dk1"/>
                </a:solidFill>
                <a:latin typeface="Roboto Condensed"/>
                <a:ea typeface="Roboto Condensed"/>
                <a:cs typeface="Roboto Condensed"/>
                <a:sym typeface="Roboto Condensed"/>
              </a:rPr>
              <a:t> – version 2.2 was released and Python became </a:t>
            </a:r>
            <a:r>
              <a:rPr lang="en-US" sz="1800" b="0" i="0" u="none" strike="noStrike" cap="none" dirty="0">
                <a:solidFill>
                  <a:srgbClr val="C00000"/>
                </a:solidFill>
                <a:latin typeface="Roboto Condensed"/>
                <a:ea typeface="Roboto Condensed"/>
                <a:cs typeface="Roboto Condensed"/>
                <a:sym typeface="Roboto Condensed"/>
              </a:rPr>
              <a:t>fully OOP </a:t>
            </a:r>
            <a:r>
              <a:rPr lang="en-US" sz="1800" b="0" i="0" u="none" strike="noStrike" cap="none" dirty="0">
                <a:solidFill>
                  <a:schemeClr val="dk1"/>
                </a:solidFill>
                <a:latin typeface="Roboto Condensed"/>
                <a:ea typeface="Roboto Condensed"/>
                <a:cs typeface="Roboto Condensed"/>
                <a:sym typeface="Roboto Condensed"/>
              </a:rPr>
              <a:t>unifying “types” and “classes” into single hierarchy.</a:t>
            </a:r>
            <a:endParaRPr sz="1800" b="0" i="0" u="none" strike="noStrike" cap="none" dirty="0">
              <a:solidFill>
                <a:schemeClr val="dk1"/>
              </a:solidFill>
              <a:latin typeface="Roboto Condensed"/>
              <a:ea typeface="Roboto Condensed"/>
              <a:cs typeface="Roboto Condensed"/>
              <a:sym typeface="Roboto Condensed"/>
            </a:endParaRPr>
          </a:p>
          <a:p>
            <a:pPr marL="171450" marR="0" lvl="1" indent="-171450" algn="l" rtl="0">
              <a:lnSpc>
                <a:spcPct val="90000"/>
              </a:lnSpc>
              <a:spcBef>
                <a:spcPts val="270"/>
              </a:spcBef>
              <a:spcAft>
                <a:spcPts val="0"/>
              </a:spcAft>
              <a:buClr>
                <a:srgbClr val="C00000"/>
              </a:buClr>
              <a:buSzPts val="1800"/>
              <a:buFont typeface="Roboto Condensed"/>
              <a:buChar char="•"/>
            </a:pPr>
            <a:r>
              <a:rPr lang="en-US" sz="1800" b="0" i="0" u="none" strike="noStrike" cap="none" dirty="0">
                <a:solidFill>
                  <a:srgbClr val="C00000"/>
                </a:solidFill>
                <a:latin typeface="Roboto Condensed"/>
                <a:ea typeface="Roboto Condensed"/>
                <a:cs typeface="Roboto Condensed"/>
                <a:sym typeface="Roboto Condensed"/>
              </a:rPr>
              <a:t>2020 </a:t>
            </a:r>
            <a:r>
              <a:rPr lang="en-US" sz="1800" b="0" i="0" u="none" strike="noStrike" cap="none" dirty="0">
                <a:solidFill>
                  <a:schemeClr val="dk1"/>
                </a:solidFill>
                <a:latin typeface="Roboto Condensed"/>
                <a:ea typeface="Roboto Condensed"/>
                <a:cs typeface="Roboto Condensed"/>
                <a:sym typeface="Roboto Condensed"/>
              </a:rPr>
              <a:t>– Python 2 met its end with </a:t>
            </a:r>
            <a:r>
              <a:rPr lang="en-US" sz="1800" b="0" i="0" u="none" strike="noStrike" cap="none" dirty="0">
                <a:solidFill>
                  <a:srgbClr val="C00000"/>
                </a:solidFill>
                <a:latin typeface="Roboto Condensed"/>
                <a:ea typeface="Roboto Condensed"/>
                <a:cs typeface="Roboto Condensed"/>
                <a:sym typeface="Roboto Condensed"/>
              </a:rPr>
              <a:t>introduction</a:t>
            </a:r>
            <a:r>
              <a:rPr lang="en-US" sz="1800" b="0" i="0" u="none" strike="noStrike" cap="none" dirty="0">
                <a:solidFill>
                  <a:schemeClr val="dk1"/>
                </a:solidFill>
                <a:latin typeface="Roboto Condensed"/>
                <a:ea typeface="Roboto Condensed"/>
                <a:cs typeface="Roboto Condensed"/>
                <a:sym typeface="Roboto Condensed"/>
              </a:rPr>
              <a:t> of Python </a:t>
            </a:r>
            <a:r>
              <a:rPr lang="en-US" sz="1800" b="0" i="0" u="none" strike="noStrike" cap="none" dirty="0">
                <a:solidFill>
                  <a:srgbClr val="C00000"/>
                </a:solidFill>
                <a:latin typeface="Roboto Condensed"/>
                <a:ea typeface="Roboto Condensed"/>
                <a:cs typeface="Roboto Condensed"/>
                <a:sym typeface="Roboto Condensed"/>
              </a:rPr>
              <a:t>3</a:t>
            </a:r>
            <a:r>
              <a:rPr lang="en-US" sz="1800" b="0" i="0" u="none" strike="noStrike" cap="none" dirty="0">
                <a:solidFill>
                  <a:schemeClr val="dk1"/>
                </a:solidFill>
                <a:latin typeface="Roboto Condensed"/>
                <a:ea typeface="Roboto Condensed"/>
                <a:cs typeface="Roboto Condensed"/>
                <a:sym typeface="Roboto Condensed"/>
              </a:rPr>
              <a:t>. </a:t>
            </a:r>
            <a:endParaRPr sz="1800" b="0" i="0" u="none" strike="noStrike" cap="none" dirty="0">
              <a:solidFill>
                <a:schemeClr val="dk1"/>
              </a:solidFill>
              <a:latin typeface="Roboto Condensed"/>
              <a:ea typeface="Roboto Condensed"/>
              <a:cs typeface="Roboto Condensed"/>
              <a:sym typeface="Roboto Condensed"/>
            </a:endParaRPr>
          </a:p>
        </p:txBody>
      </p:sp>
      <p:sp>
        <p:nvSpPr>
          <p:cNvPr id="26" name="Google Shape;724;p7">
            <a:extLst>
              <a:ext uri="{FF2B5EF4-FFF2-40B4-BE49-F238E27FC236}">
                <a16:creationId xmlns:a16="http://schemas.microsoft.com/office/drawing/2014/main" id="{893A1948-F8F0-A252-AC63-BBB9C439D25D}"/>
              </a:ext>
            </a:extLst>
          </p:cNvPr>
          <p:cNvSpPr/>
          <p:nvPr/>
        </p:nvSpPr>
        <p:spPr>
          <a:xfrm rot="5691">
            <a:off x="7566024" y="1117955"/>
            <a:ext cx="1145790" cy="644515"/>
          </a:xfrm>
          <a:custGeom>
            <a:avLst/>
            <a:gdLst/>
            <a:ahLst/>
            <a:cxnLst/>
            <a:rect l="l" t="t" r="r" b="b"/>
            <a:pathLst>
              <a:path w="1145790" h="644515" extrusionOk="0">
                <a:moveTo>
                  <a:pt x="0" y="128903"/>
                </a:moveTo>
                <a:lnTo>
                  <a:pt x="823533" y="128903"/>
                </a:lnTo>
                <a:lnTo>
                  <a:pt x="823533" y="0"/>
                </a:lnTo>
                <a:lnTo>
                  <a:pt x="1145790" y="322258"/>
                </a:lnTo>
                <a:lnTo>
                  <a:pt x="823533" y="644515"/>
                </a:lnTo>
                <a:lnTo>
                  <a:pt x="823533" y="515612"/>
                </a:lnTo>
                <a:lnTo>
                  <a:pt x="0" y="515612"/>
                </a:lnTo>
                <a:lnTo>
                  <a:pt x="0" y="128903"/>
                </a:lnTo>
                <a:close/>
              </a:path>
            </a:pathLst>
          </a:custGeom>
          <a:gradFill>
            <a:gsLst>
              <a:gs pos="0">
                <a:srgbClr val="DAEEF4"/>
              </a:gs>
              <a:gs pos="50000">
                <a:srgbClr val="CDE7EF"/>
              </a:gs>
              <a:gs pos="100000">
                <a:srgbClr val="C5E5EF"/>
              </a:gs>
            </a:gsLst>
            <a:lin ang="5400000" scaled="0"/>
          </a:gradFill>
          <a:ln>
            <a:noFill/>
          </a:ln>
          <a:effectLst>
            <a:outerShdw blurRad="63500" sx="102000" sy="102000" algn="ctr" rotWithShape="0">
              <a:srgbClr val="000000">
                <a:alpha val="40000"/>
              </a:srgbClr>
            </a:outerShdw>
          </a:effectLst>
        </p:spPr>
        <p:txBody>
          <a:bodyPr spcFirstLastPara="1" wrap="square" lIns="0" tIns="128900" rIns="193350" bIns="128900" anchor="ctr" anchorCtr="0">
            <a:noAutofit/>
          </a:bodyPr>
          <a:lstStyle/>
          <a:p>
            <a:pPr marL="0" marR="0" lvl="0" indent="0" algn="ctr" rtl="0">
              <a:lnSpc>
                <a:spcPct val="90000"/>
              </a:lnSpc>
              <a:spcBef>
                <a:spcPts val="0"/>
              </a:spcBef>
              <a:spcAft>
                <a:spcPts val="0"/>
              </a:spcAft>
              <a:buClr>
                <a:schemeClr val="dk1"/>
              </a:buClr>
              <a:buSzPts val="2500"/>
              <a:buFont typeface="Roboto Condensed"/>
              <a:buNone/>
            </a:pPr>
            <a:endParaRPr sz="2500">
              <a:solidFill>
                <a:schemeClr val="dk1"/>
              </a:solidFill>
              <a:latin typeface="Roboto Condensed"/>
              <a:ea typeface="Roboto Condensed"/>
              <a:cs typeface="Roboto Condensed"/>
              <a:sym typeface="Roboto Condensed"/>
            </a:endParaRPr>
          </a:p>
        </p:txBody>
      </p:sp>
      <p:sp>
        <p:nvSpPr>
          <p:cNvPr id="27" name="Google Shape;725;p7">
            <a:extLst>
              <a:ext uri="{FF2B5EF4-FFF2-40B4-BE49-F238E27FC236}">
                <a16:creationId xmlns:a16="http://schemas.microsoft.com/office/drawing/2014/main" id="{5D12DD83-438F-0B6F-A5DD-A00EA242114E}"/>
              </a:ext>
            </a:extLst>
          </p:cNvPr>
          <p:cNvSpPr/>
          <p:nvPr/>
        </p:nvSpPr>
        <p:spPr>
          <a:xfrm>
            <a:off x="9693918" y="1034049"/>
            <a:ext cx="957628" cy="819062"/>
          </a:xfrm>
          <a:prstGeom prst="ellipse">
            <a:avLst/>
          </a:prstGeom>
          <a:blipFill rotWithShape="1">
            <a:blip r:embed="rId4">
              <a:alphaModFix/>
            </a:blip>
            <a:stretch>
              <a:fillRect/>
            </a:stretch>
          </a:blipFill>
          <a:ln w="9525" cap="flat" cmpd="sng">
            <a:solidFill>
              <a:srgbClr val="00A8BE"/>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26;p7">
            <a:extLst>
              <a:ext uri="{FF2B5EF4-FFF2-40B4-BE49-F238E27FC236}">
                <a16:creationId xmlns:a16="http://schemas.microsoft.com/office/drawing/2014/main" id="{69694C19-7893-7870-89BC-22728FEA6789}"/>
              </a:ext>
            </a:extLst>
          </p:cNvPr>
          <p:cNvSpPr/>
          <p:nvPr/>
        </p:nvSpPr>
        <p:spPr>
          <a:xfrm>
            <a:off x="8595753" y="1884319"/>
            <a:ext cx="3178800" cy="3939632"/>
          </a:xfrm>
          <a:custGeom>
            <a:avLst/>
            <a:gdLst/>
            <a:ahLst/>
            <a:cxnLst/>
            <a:rect l="l" t="t" r="r" b="b"/>
            <a:pathLst>
              <a:path w="3178800" h="4446876" extrusionOk="0">
                <a:moveTo>
                  <a:pt x="0" y="317880"/>
                </a:moveTo>
                <a:cubicBezTo>
                  <a:pt x="0" y="142320"/>
                  <a:pt x="142320" y="0"/>
                  <a:pt x="317880" y="0"/>
                </a:cubicBezTo>
                <a:lnTo>
                  <a:pt x="2860920" y="0"/>
                </a:lnTo>
                <a:cubicBezTo>
                  <a:pt x="3036480" y="0"/>
                  <a:pt x="3178800" y="142320"/>
                  <a:pt x="3178800" y="317880"/>
                </a:cubicBezTo>
                <a:lnTo>
                  <a:pt x="3178800" y="4128996"/>
                </a:lnTo>
                <a:cubicBezTo>
                  <a:pt x="3178800" y="4304556"/>
                  <a:pt x="3036480" y="4446876"/>
                  <a:pt x="2860920" y="4446876"/>
                </a:cubicBezTo>
                <a:lnTo>
                  <a:pt x="317880" y="4446876"/>
                </a:lnTo>
                <a:cubicBezTo>
                  <a:pt x="142320" y="4446876"/>
                  <a:pt x="0" y="4304556"/>
                  <a:pt x="0" y="4128996"/>
                </a:cubicBezTo>
                <a:lnTo>
                  <a:pt x="0" y="317880"/>
                </a:lnTo>
                <a:close/>
              </a:path>
            </a:pathLst>
          </a:custGeom>
          <a:gradFill>
            <a:gsLst>
              <a:gs pos="0">
                <a:schemeClr val="lt1"/>
              </a:gs>
              <a:gs pos="50000">
                <a:schemeClr val="lt1"/>
              </a:gs>
              <a:gs pos="100000">
                <a:schemeClr val="lt1"/>
              </a:gs>
            </a:gsLst>
            <a:lin ang="5400000" scaled="0"/>
          </a:gradFill>
          <a:ln>
            <a:noFill/>
          </a:ln>
        </p:spPr>
        <p:txBody>
          <a:bodyPr spcFirstLastPara="1" wrap="square" lIns="161675" tIns="161675" rIns="161675" bIns="161675" anchor="t" anchorCtr="0">
            <a:noAutofit/>
          </a:bodyPr>
          <a:lstStyle/>
          <a:p>
            <a:pPr marL="0" marR="0" lvl="0" indent="0" algn="l" rtl="0">
              <a:lnSpc>
                <a:spcPct val="90000"/>
              </a:lnSpc>
              <a:spcBef>
                <a:spcPts val="0"/>
              </a:spcBef>
              <a:spcAft>
                <a:spcPts val="0"/>
              </a:spcAft>
              <a:buClr>
                <a:srgbClr val="C00000"/>
              </a:buClr>
              <a:buSzPts val="1800"/>
              <a:buFont typeface="Roboto Condensed"/>
              <a:buNone/>
            </a:pPr>
            <a:r>
              <a:rPr lang="en-US" sz="1800" dirty="0">
                <a:solidFill>
                  <a:srgbClr val="C00000"/>
                </a:solidFill>
                <a:latin typeface="Roboto Condensed"/>
                <a:ea typeface="Roboto Condensed"/>
                <a:cs typeface="Roboto Condensed"/>
                <a:sym typeface="Roboto Condensed"/>
              </a:rPr>
              <a:t>2008 </a:t>
            </a:r>
            <a:r>
              <a:rPr lang="en-US" sz="1800" dirty="0">
                <a:solidFill>
                  <a:schemeClr val="dk1"/>
                </a:solidFill>
                <a:latin typeface="Roboto Condensed"/>
                <a:ea typeface="Roboto Condensed"/>
                <a:cs typeface="Roboto Condensed"/>
                <a:sym typeface="Roboto Condensed"/>
              </a:rPr>
              <a:t>– Python 3.0 was released with new exciting features.</a:t>
            </a:r>
            <a:endParaRPr sz="1800" dirty="0">
              <a:solidFill>
                <a:schemeClr val="dk1"/>
              </a:solidFill>
              <a:latin typeface="Roboto Condensed"/>
              <a:ea typeface="Roboto Condensed"/>
              <a:cs typeface="Roboto Condensed"/>
              <a:sym typeface="Roboto Condensed"/>
            </a:endParaRPr>
          </a:p>
          <a:p>
            <a:pPr marL="171450" marR="0" lvl="1" indent="-171450" algn="l" rtl="0">
              <a:lnSpc>
                <a:spcPct val="90000"/>
              </a:lnSpc>
              <a:spcBef>
                <a:spcPts val="630"/>
              </a:spcBef>
              <a:spcAft>
                <a:spcPts val="0"/>
              </a:spcAft>
              <a:buClr>
                <a:srgbClr val="C00000"/>
              </a:buClr>
              <a:buSzPts val="1800"/>
              <a:buFont typeface="Roboto Condensed"/>
              <a:buChar char="•"/>
            </a:pPr>
            <a:r>
              <a:rPr lang="en-US" sz="1800" b="0" i="0" u="none" strike="noStrike" cap="none" dirty="0">
                <a:solidFill>
                  <a:srgbClr val="C00000"/>
                </a:solidFill>
                <a:latin typeface="Roboto Condensed"/>
                <a:ea typeface="Roboto Condensed"/>
                <a:cs typeface="Roboto Condensed"/>
                <a:sym typeface="Roboto Condensed"/>
              </a:rPr>
              <a:t>Outdated</a:t>
            </a:r>
            <a:r>
              <a:rPr lang="en-US" sz="1800" b="0" i="0" u="none" strike="noStrike" cap="none" dirty="0">
                <a:solidFill>
                  <a:schemeClr val="dk1"/>
                </a:solidFill>
                <a:latin typeface="Roboto Condensed"/>
                <a:ea typeface="Roboto Condensed"/>
                <a:cs typeface="Roboto Condensed"/>
                <a:sym typeface="Roboto Condensed"/>
              </a:rPr>
              <a:t> design features, </a:t>
            </a:r>
            <a:r>
              <a:rPr lang="en-US" sz="1800" b="0" i="0" u="none" strike="noStrike" cap="none" dirty="0">
                <a:solidFill>
                  <a:srgbClr val="C00000"/>
                </a:solidFill>
                <a:latin typeface="Roboto Condensed"/>
                <a:ea typeface="Roboto Condensed"/>
                <a:cs typeface="Roboto Condensed"/>
                <a:sym typeface="Roboto Condensed"/>
              </a:rPr>
              <a:t>duplicate</a:t>
            </a:r>
            <a:r>
              <a:rPr lang="en-US" sz="1800" b="0" i="0" u="none" strike="noStrike" cap="none" dirty="0">
                <a:solidFill>
                  <a:schemeClr val="dk1"/>
                </a:solidFill>
                <a:latin typeface="Roboto Condensed"/>
                <a:ea typeface="Roboto Condensed"/>
                <a:cs typeface="Roboto Condensed"/>
                <a:sym typeface="Roboto Condensed"/>
              </a:rPr>
              <a:t> constructs and modules </a:t>
            </a:r>
            <a:r>
              <a:rPr lang="en-US" sz="1800" b="0" i="0" u="none" strike="noStrike" cap="none" dirty="0">
                <a:solidFill>
                  <a:srgbClr val="C00000"/>
                </a:solidFill>
                <a:latin typeface="Roboto Condensed"/>
                <a:ea typeface="Roboto Condensed"/>
                <a:cs typeface="Roboto Condensed"/>
                <a:sym typeface="Roboto Condensed"/>
              </a:rPr>
              <a:t>removed</a:t>
            </a:r>
            <a:r>
              <a:rPr lang="en-US" sz="1800" b="0" i="0" u="none" strike="noStrike" cap="none" dirty="0">
                <a:solidFill>
                  <a:schemeClr val="dk1"/>
                </a:solidFill>
                <a:latin typeface="Roboto Condensed"/>
                <a:ea typeface="Roboto Condensed"/>
                <a:cs typeface="Roboto Condensed"/>
                <a:sym typeface="Roboto Condensed"/>
              </a:rPr>
              <a:t>.</a:t>
            </a:r>
            <a:endParaRPr dirty="0"/>
          </a:p>
          <a:p>
            <a:pPr marL="171450" marR="0" lvl="1" indent="-171450" algn="l" rtl="0">
              <a:lnSpc>
                <a:spcPct val="90000"/>
              </a:lnSpc>
              <a:spcBef>
                <a:spcPts val="270"/>
              </a:spcBef>
              <a:spcAft>
                <a:spcPts val="0"/>
              </a:spcAft>
              <a:buClr>
                <a:srgbClr val="C00000"/>
              </a:buClr>
              <a:buSzPts val="1800"/>
              <a:buFont typeface="Roboto Condensed"/>
              <a:buChar char="•"/>
            </a:pPr>
            <a:r>
              <a:rPr lang="en-US" sz="1800" b="0" i="0" u="none" strike="noStrike" cap="none" dirty="0">
                <a:solidFill>
                  <a:srgbClr val="C00000"/>
                </a:solidFill>
                <a:latin typeface="Roboto Condensed"/>
                <a:ea typeface="Roboto Condensed"/>
                <a:cs typeface="Roboto Condensed"/>
                <a:sym typeface="Roboto Condensed"/>
              </a:rPr>
              <a:t>New syntax, keywords and code patterns</a:t>
            </a:r>
            <a:r>
              <a:rPr lang="en-US" sz="1800" b="0" i="0" u="none" strike="noStrike" cap="none" dirty="0">
                <a:solidFill>
                  <a:schemeClr val="dk1"/>
                </a:solidFill>
                <a:latin typeface="Roboto Condensed"/>
                <a:ea typeface="Roboto Condensed"/>
                <a:cs typeface="Roboto Condensed"/>
                <a:sym typeface="Roboto Condensed"/>
              </a:rPr>
              <a:t> included in Python 3.0.</a:t>
            </a:r>
            <a:endParaRPr dirty="0"/>
          </a:p>
          <a:p>
            <a:pPr marL="171450" marR="0" lvl="1" indent="-171450" algn="l" rtl="0">
              <a:lnSpc>
                <a:spcPct val="90000"/>
              </a:lnSpc>
              <a:spcBef>
                <a:spcPts val="270"/>
              </a:spcBef>
              <a:spcAft>
                <a:spcPts val="0"/>
              </a:spcAft>
              <a:buClr>
                <a:srgbClr val="C00000"/>
              </a:buClr>
              <a:buSzPts val="1800"/>
              <a:buFont typeface="Roboto Condensed"/>
              <a:buChar char="•"/>
            </a:pPr>
            <a:r>
              <a:rPr lang="en-US" sz="1800" b="0" i="0" u="none" strike="noStrike" cap="none" dirty="0">
                <a:solidFill>
                  <a:srgbClr val="C00000"/>
                </a:solidFill>
                <a:latin typeface="Roboto Condensed"/>
                <a:ea typeface="Roboto Condensed"/>
                <a:cs typeface="Roboto Condensed"/>
                <a:sym typeface="Roboto Condensed"/>
              </a:rPr>
              <a:t>Enhanced</a:t>
            </a:r>
            <a:r>
              <a:rPr lang="en-US" sz="1800" b="0" i="0" u="none" strike="noStrike" cap="none" dirty="0">
                <a:solidFill>
                  <a:schemeClr val="dk1"/>
                </a:solidFill>
                <a:latin typeface="Roboto Condensed"/>
                <a:ea typeface="Roboto Condensed"/>
                <a:cs typeface="Roboto Condensed"/>
                <a:sym typeface="Roboto Condensed"/>
              </a:rPr>
              <a:t> library modules, security features and fully OOP.</a:t>
            </a:r>
            <a:endParaRPr dirty="0"/>
          </a:p>
          <a:p>
            <a:pPr marL="171450" marR="0" lvl="1" indent="-171450" algn="l" rtl="0">
              <a:lnSpc>
                <a:spcPct val="90000"/>
              </a:lnSpc>
              <a:spcBef>
                <a:spcPts val="270"/>
              </a:spcBef>
              <a:spcAft>
                <a:spcPts val="0"/>
              </a:spcAft>
              <a:buClr>
                <a:srgbClr val="C00000"/>
              </a:buClr>
              <a:buSzPts val="1800"/>
              <a:buFont typeface="Roboto Condensed"/>
              <a:buChar char="•"/>
            </a:pPr>
            <a:r>
              <a:rPr lang="en-US" sz="1800" b="0" i="0" u="none" strike="noStrike" cap="none" dirty="0">
                <a:solidFill>
                  <a:srgbClr val="C00000"/>
                </a:solidFill>
                <a:latin typeface="Roboto Condensed"/>
                <a:ea typeface="Roboto Condensed"/>
                <a:cs typeface="Roboto Condensed"/>
                <a:sym typeface="Roboto Condensed"/>
              </a:rPr>
              <a:t>Easy</a:t>
            </a:r>
            <a:r>
              <a:rPr lang="en-US" sz="1800" b="0" i="0" u="none" strike="noStrike" cap="none" dirty="0">
                <a:solidFill>
                  <a:schemeClr val="dk1"/>
                </a:solidFill>
                <a:latin typeface="Roboto Condensed"/>
                <a:ea typeface="Roboto Condensed"/>
                <a:cs typeface="Roboto Condensed"/>
                <a:sym typeface="Roboto Condensed"/>
              </a:rPr>
              <a:t> to use, highly </a:t>
            </a:r>
            <a:r>
              <a:rPr lang="en-US" sz="1800" b="0" i="0" u="none" strike="noStrike" cap="none" dirty="0">
                <a:solidFill>
                  <a:srgbClr val="C00000"/>
                </a:solidFill>
                <a:latin typeface="Roboto Condensed"/>
                <a:ea typeface="Roboto Condensed"/>
                <a:cs typeface="Roboto Condensed"/>
                <a:sym typeface="Roboto Condensed"/>
              </a:rPr>
              <a:t>adaptive</a:t>
            </a:r>
            <a:r>
              <a:rPr lang="en-US" sz="1800" b="0" i="0" u="none" strike="noStrike" cap="none" dirty="0">
                <a:solidFill>
                  <a:schemeClr val="dk1"/>
                </a:solidFill>
                <a:latin typeface="Roboto Condensed"/>
                <a:ea typeface="Roboto Condensed"/>
                <a:cs typeface="Roboto Condensed"/>
                <a:sym typeface="Roboto Condensed"/>
              </a:rPr>
              <a:t>, </a:t>
            </a:r>
            <a:r>
              <a:rPr lang="en-US" sz="1800" b="0" i="0" u="none" strike="noStrike" cap="none" dirty="0">
                <a:solidFill>
                  <a:srgbClr val="C00000"/>
                </a:solidFill>
                <a:latin typeface="Roboto Condensed"/>
                <a:ea typeface="Roboto Condensed"/>
                <a:cs typeface="Roboto Condensed"/>
                <a:sym typeface="Roboto Condensed"/>
              </a:rPr>
              <a:t>free</a:t>
            </a:r>
            <a:r>
              <a:rPr lang="en-US" sz="1800" b="0" i="0" u="none" strike="noStrike" cap="none" dirty="0">
                <a:solidFill>
                  <a:schemeClr val="dk1"/>
                </a:solidFill>
                <a:latin typeface="Roboto Condensed"/>
                <a:ea typeface="Roboto Condensed"/>
                <a:cs typeface="Roboto Condensed"/>
                <a:sym typeface="Roboto Condensed"/>
              </a:rPr>
              <a:t> and </a:t>
            </a:r>
            <a:r>
              <a:rPr lang="en-US" sz="1800" b="0" i="0" u="none" strike="noStrike" cap="none" dirty="0">
                <a:solidFill>
                  <a:srgbClr val="C00000"/>
                </a:solidFill>
                <a:latin typeface="Roboto Condensed"/>
                <a:ea typeface="Roboto Condensed"/>
                <a:cs typeface="Roboto Condensed"/>
                <a:sym typeface="Roboto Condensed"/>
              </a:rPr>
              <a:t>open-source</a:t>
            </a:r>
            <a:r>
              <a:rPr lang="en-US" sz="1800" b="0" i="0" u="none" strike="noStrike" cap="none" dirty="0">
                <a:solidFill>
                  <a:schemeClr val="dk1"/>
                </a:solidFill>
                <a:latin typeface="Roboto Condensed"/>
                <a:ea typeface="Roboto Condensed"/>
                <a:cs typeface="Roboto Condensed"/>
                <a:sym typeface="Roboto Condensed"/>
              </a:rPr>
              <a:t>.</a:t>
            </a:r>
            <a:endParaRPr dirty="0"/>
          </a:p>
          <a:p>
            <a:pPr marL="171450" marR="0" lvl="1" indent="-57150" algn="l" rtl="0">
              <a:lnSpc>
                <a:spcPct val="90000"/>
              </a:lnSpc>
              <a:spcBef>
                <a:spcPts val="270"/>
              </a:spcBef>
              <a:spcAft>
                <a:spcPts val="0"/>
              </a:spcAft>
              <a:buClr>
                <a:schemeClr val="dk1"/>
              </a:buClr>
              <a:buSzPts val="1800"/>
              <a:buFont typeface="Roboto Condensed"/>
              <a:buNone/>
            </a:pPr>
            <a:endParaRPr sz="1800" b="0" i="0" u="none" strike="noStrike" cap="none" dirty="0">
              <a:solidFill>
                <a:schemeClr val="dk1"/>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428247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47D3E-4300-2198-C1E6-5627D31994E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5DEA6FF-0EDD-B115-7526-80CEDDB8C34E}"/>
              </a:ext>
            </a:extLst>
          </p:cNvPr>
          <p:cNvSpPr>
            <a:spLocks noGrp="1"/>
          </p:cNvSpPr>
          <p:nvPr>
            <p:ph type="title"/>
          </p:nvPr>
        </p:nvSpPr>
        <p:spPr/>
        <p:txBody>
          <a:bodyPr/>
          <a:lstStyle/>
          <a:p>
            <a:r>
              <a:rPr lang="en-IN" dirty="0"/>
              <a:t>Timeline</a:t>
            </a:r>
          </a:p>
        </p:txBody>
      </p:sp>
      <p:sp>
        <p:nvSpPr>
          <p:cNvPr id="7" name="Content Placeholder 6">
            <a:extLst>
              <a:ext uri="{FF2B5EF4-FFF2-40B4-BE49-F238E27FC236}">
                <a16:creationId xmlns:a16="http://schemas.microsoft.com/office/drawing/2014/main" id="{22DDBCA3-62FA-FF33-A31E-D21774A8EECB}"/>
              </a:ext>
            </a:extLst>
          </p:cNvPr>
          <p:cNvSpPr>
            <a:spLocks noGrp="1"/>
          </p:cNvSpPr>
          <p:nvPr>
            <p:ph idx="1"/>
          </p:nvPr>
        </p:nvSpPr>
        <p:spPr/>
        <p:txBody>
          <a:bodyPr/>
          <a:lstStyle/>
          <a:p>
            <a:endParaRPr lang="en-IN" dirty="0"/>
          </a:p>
          <a:p>
            <a:endParaRPr lang="en-IN" dirty="0"/>
          </a:p>
        </p:txBody>
      </p:sp>
      <p:grpSp>
        <p:nvGrpSpPr>
          <p:cNvPr id="145" name="Google Shape;739;p9">
            <a:extLst>
              <a:ext uri="{FF2B5EF4-FFF2-40B4-BE49-F238E27FC236}">
                <a16:creationId xmlns:a16="http://schemas.microsoft.com/office/drawing/2014/main" id="{72F43BEB-9ADF-D727-D2D3-83C33088AD63}"/>
              </a:ext>
            </a:extLst>
          </p:cNvPr>
          <p:cNvGrpSpPr/>
          <p:nvPr/>
        </p:nvGrpSpPr>
        <p:grpSpPr>
          <a:xfrm>
            <a:off x="418816" y="1093556"/>
            <a:ext cx="11354367" cy="1152579"/>
            <a:chOff x="2843" y="13886"/>
            <a:chExt cx="11354367" cy="1152579"/>
          </a:xfrm>
        </p:grpSpPr>
        <p:sp>
          <p:nvSpPr>
            <p:cNvPr id="146" name="Google Shape;740;p9">
              <a:extLst>
                <a:ext uri="{FF2B5EF4-FFF2-40B4-BE49-F238E27FC236}">
                  <a16:creationId xmlns:a16="http://schemas.microsoft.com/office/drawing/2014/main" id="{C2019DAC-00BF-2D17-3FF1-8AF2D515D409}"/>
                </a:ext>
              </a:extLst>
            </p:cNvPr>
            <p:cNvSpPr/>
            <p:nvPr/>
          </p:nvSpPr>
          <p:spPr>
            <a:xfrm>
              <a:off x="2843" y="13886"/>
              <a:ext cx="999953" cy="777599"/>
            </a:xfrm>
            <a:prstGeom prst="roundRect">
              <a:avLst>
                <a:gd name="adj" fmla="val 10000"/>
              </a:avLst>
            </a:prstGeom>
            <a:solidFill>
              <a:schemeClr val="accent5">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41;p9">
              <a:extLst>
                <a:ext uri="{FF2B5EF4-FFF2-40B4-BE49-F238E27FC236}">
                  <a16:creationId xmlns:a16="http://schemas.microsoft.com/office/drawing/2014/main" id="{C072261C-2FEF-2BA4-B3CB-1044CCE27D68}"/>
                </a:ext>
              </a:extLst>
            </p:cNvPr>
            <p:cNvSpPr txBox="1"/>
            <p:nvPr/>
          </p:nvSpPr>
          <p:spPr>
            <a:xfrm>
              <a:off x="2843" y="13886"/>
              <a:ext cx="999953" cy="399981"/>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dirty="0">
                  <a:solidFill>
                    <a:schemeClr val="lt1"/>
                  </a:solidFill>
                  <a:latin typeface="Roboto Condensed"/>
                  <a:ea typeface="Roboto Condensed"/>
                  <a:cs typeface="Roboto Condensed"/>
                  <a:sym typeface="Roboto Condensed"/>
                </a:rPr>
                <a:t>Jan 1994</a:t>
              </a:r>
              <a:endParaRPr sz="1800" dirty="0">
                <a:solidFill>
                  <a:schemeClr val="lt1"/>
                </a:solidFill>
                <a:latin typeface="Roboto Condensed"/>
                <a:ea typeface="Roboto Condensed"/>
                <a:cs typeface="Roboto Condensed"/>
                <a:sym typeface="Roboto Condensed"/>
              </a:endParaRPr>
            </a:p>
          </p:txBody>
        </p:sp>
        <p:sp>
          <p:nvSpPr>
            <p:cNvPr id="148" name="Google Shape;742;p9">
              <a:extLst>
                <a:ext uri="{FF2B5EF4-FFF2-40B4-BE49-F238E27FC236}">
                  <a16:creationId xmlns:a16="http://schemas.microsoft.com/office/drawing/2014/main" id="{748DE259-46D8-EBCB-EEA4-85D90FEFEECC}"/>
                </a:ext>
              </a:extLst>
            </p:cNvPr>
            <p:cNvSpPr/>
            <p:nvPr/>
          </p:nvSpPr>
          <p:spPr>
            <a:xfrm>
              <a:off x="204022" y="698070"/>
              <a:ext cx="1145386" cy="468395"/>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43;p9">
              <a:extLst>
                <a:ext uri="{FF2B5EF4-FFF2-40B4-BE49-F238E27FC236}">
                  <a16:creationId xmlns:a16="http://schemas.microsoft.com/office/drawing/2014/main" id="{BA5782FC-8670-8D16-E48C-35293AFB89B7}"/>
                </a:ext>
              </a:extLst>
            </p:cNvPr>
            <p:cNvSpPr txBox="1"/>
            <p:nvPr/>
          </p:nvSpPr>
          <p:spPr>
            <a:xfrm>
              <a:off x="217741" y="711789"/>
              <a:ext cx="1117948" cy="440957"/>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1.0</a:t>
              </a:r>
              <a:endParaRPr sz="1600" b="0" i="0" u="none" strike="noStrike" cap="none">
                <a:solidFill>
                  <a:schemeClr val="dk1"/>
                </a:solidFill>
                <a:latin typeface="Roboto Condensed"/>
                <a:ea typeface="Roboto Condensed"/>
                <a:cs typeface="Roboto Condensed"/>
                <a:sym typeface="Roboto Condensed"/>
              </a:endParaRPr>
            </a:p>
          </p:txBody>
        </p:sp>
        <p:sp>
          <p:nvSpPr>
            <p:cNvPr id="150" name="Google Shape;744;p9">
              <a:extLst>
                <a:ext uri="{FF2B5EF4-FFF2-40B4-BE49-F238E27FC236}">
                  <a16:creationId xmlns:a16="http://schemas.microsoft.com/office/drawing/2014/main" id="{1A31FA5C-E4C7-0ABF-11D7-221A506388EB}"/>
                </a:ext>
              </a:extLst>
            </p:cNvPr>
            <p:cNvSpPr/>
            <p:nvPr/>
          </p:nvSpPr>
          <p:spPr>
            <a:xfrm>
              <a:off x="1172564" y="89397"/>
              <a:ext cx="359909" cy="248959"/>
            </a:xfrm>
            <a:prstGeom prst="rightArrow">
              <a:avLst>
                <a:gd name="adj1" fmla="val 60000"/>
                <a:gd name="adj2" fmla="val 50000"/>
              </a:avLst>
            </a:prstGeom>
            <a:solidFill>
              <a:srgbClr val="E59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45;p9">
              <a:extLst>
                <a:ext uri="{FF2B5EF4-FFF2-40B4-BE49-F238E27FC236}">
                  <a16:creationId xmlns:a16="http://schemas.microsoft.com/office/drawing/2014/main" id="{25DF6579-2920-9E4D-8A83-6E2A30A28F28}"/>
                </a:ext>
              </a:extLst>
            </p:cNvPr>
            <p:cNvSpPr txBox="1"/>
            <p:nvPr/>
          </p:nvSpPr>
          <p:spPr>
            <a:xfrm>
              <a:off x="1172564" y="139189"/>
              <a:ext cx="285221" cy="1493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152" name="Google Shape;746;p9">
              <a:extLst>
                <a:ext uri="{FF2B5EF4-FFF2-40B4-BE49-F238E27FC236}">
                  <a16:creationId xmlns:a16="http://schemas.microsoft.com/office/drawing/2014/main" id="{3839D1FC-7A25-4B60-BFD2-2018937A58F9}"/>
                </a:ext>
              </a:extLst>
            </p:cNvPr>
            <p:cNvSpPr/>
            <p:nvPr/>
          </p:nvSpPr>
          <p:spPr>
            <a:xfrm>
              <a:off x="1681869" y="13886"/>
              <a:ext cx="999953" cy="777599"/>
            </a:xfrm>
            <a:prstGeom prst="roundRect">
              <a:avLst>
                <a:gd name="adj" fmla="val 10000"/>
              </a:avLst>
            </a:prstGeom>
            <a:solidFill>
              <a:schemeClr val="accent5">
                <a:alpha val="83137"/>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47;p9">
              <a:extLst>
                <a:ext uri="{FF2B5EF4-FFF2-40B4-BE49-F238E27FC236}">
                  <a16:creationId xmlns:a16="http://schemas.microsoft.com/office/drawing/2014/main" id="{1251CBED-1480-7C77-F601-EFD837A80277}"/>
                </a:ext>
              </a:extLst>
            </p:cNvPr>
            <p:cNvSpPr txBox="1"/>
            <p:nvPr/>
          </p:nvSpPr>
          <p:spPr>
            <a:xfrm>
              <a:off x="1681869" y="13886"/>
              <a:ext cx="999953" cy="399981"/>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dirty="0">
                  <a:solidFill>
                    <a:schemeClr val="lt1"/>
                  </a:solidFill>
                  <a:latin typeface="Roboto Condensed"/>
                  <a:ea typeface="Roboto Condensed"/>
                  <a:cs typeface="Roboto Condensed"/>
                  <a:sym typeface="Roboto Condensed"/>
                </a:rPr>
                <a:t>Dec 1997</a:t>
              </a:r>
              <a:endParaRPr sz="1800" dirty="0">
                <a:solidFill>
                  <a:schemeClr val="lt1"/>
                </a:solidFill>
                <a:latin typeface="Roboto Condensed"/>
                <a:ea typeface="Roboto Condensed"/>
                <a:cs typeface="Roboto Condensed"/>
                <a:sym typeface="Roboto Condensed"/>
              </a:endParaRPr>
            </a:p>
          </p:txBody>
        </p:sp>
        <p:sp>
          <p:nvSpPr>
            <p:cNvPr id="154" name="Google Shape;748;p9">
              <a:extLst>
                <a:ext uri="{FF2B5EF4-FFF2-40B4-BE49-F238E27FC236}">
                  <a16:creationId xmlns:a16="http://schemas.microsoft.com/office/drawing/2014/main" id="{B49F28C3-6D2C-8C70-229C-09F5CED18590}"/>
                </a:ext>
              </a:extLst>
            </p:cNvPr>
            <p:cNvSpPr/>
            <p:nvPr/>
          </p:nvSpPr>
          <p:spPr>
            <a:xfrm>
              <a:off x="1883049" y="698070"/>
              <a:ext cx="1145386" cy="468395"/>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49;p9">
              <a:extLst>
                <a:ext uri="{FF2B5EF4-FFF2-40B4-BE49-F238E27FC236}">
                  <a16:creationId xmlns:a16="http://schemas.microsoft.com/office/drawing/2014/main" id="{52CE7E34-A036-42D5-64F0-F3037CCEA9B1}"/>
                </a:ext>
              </a:extLst>
            </p:cNvPr>
            <p:cNvSpPr txBox="1"/>
            <p:nvPr/>
          </p:nvSpPr>
          <p:spPr>
            <a:xfrm>
              <a:off x="1896768" y="711789"/>
              <a:ext cx="1117948" cy="440957"/>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1.5</a:t>
              </a:r>
              <a:endParaRPr sz="1600" b="0" i="0" u="none" strike="noStrike" cap="none">
                <a:solidFill>
                  <a:schemeClr val="dk1"/>
                </a:solidFill>
                <a:latin typeface="Roboto Condensed"/>
                <a:ea typeface="Roboto Condensed"/>
                <a:cs typeface="Roboto Condensed"/>
                <a:sym typeface="Roboto Condensed"/>
              </a:endParaRPr>
            </a:p>
          </p:txBody>
        </p:sp>
        <p:sp>
          <p:nvSpPr>
            <p:cNvPr id="156" name="Google Shape;750;p9">
              <a:extLst>
                <a:ext uri="{FF2B5EF4-FFF2-40B4-BE49-F238E27FC236}">
                  <a16:creationId xmlns:a16="http://schemas.microsoft.com/office/drawing/2014/main" id="{2F2FA16A-1D96-0C60-E22A-86EC5B9C8041}"/>
                </a:ext>
              </a:extLst>
            </p:cNvPr>
            <p:cNvSpPr/>
            <p:nvPr/>
          </p:nvSpPr>
          <p:spPr>
            <a:xfrm>
              <a:off x="2851591" y="89397"/>
              <a:ext cx="359909" cy="248959"/>
            </a:xfrm>
            <a:prstGeom prst="rightArrow">
              <a:avLst>
                <a:gd name="adj1" fmla="val 60000"/>
                <a:gd name="adj2" fmla="val 50000"/>
              </a:avLst>
            </a:prstGeom>
            <a:solidFill>
              <a:srgbClr val="EB9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51;p9">
              <a:extLst>
                <a:ext uri="{FF2B5EF4-FFF2-40B4-BE49-F238E27FC236}">
                  <a16:creationId xmlns:a16="http://schemas.microsoft.com/office/drawing/2014/main" id="{4CC5EC52-F4EC-E32E-2BF3-FF178AB5C9ED}"/>
                </a:ext>
              </a:extLst>
            </p:cNvPr>
            <p:cNvSpPr txBox="1"/>
            <p:nvPr/>
          </p:nvSpPr>
          <p:spPr>
            <a:xfrm>
              <a:off x="2851591" y="139189"/>
              <a:ext cx="285221" cy="1493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158" name="Google Shape;752;p9">
              <a:extLst>
                <a:ext uri="{FF2B5EF4-FFF2-40B4-BE49-F238E27FC236}">
                  <a16:creationId xmlns:a16="http://schemas.microsoft.com/office/drawing/2014/main" id="{608C8975-D1B3-644C-4636-3BA95FDB0AA8}"/>
                </a:ext>
              </a:extLst>
            </p:cNvPr>
            <p:cNvSpPr/>
            <p:nvPr/>
          </p:nvSpPr>
          <p:spPr>
            <a:xfrm>
              <a:off x="3360896" y="13886"/>
              <a:ext cx="999953" cy="777599"/>
            </a:xfrm>
            <a:prstGeom prst="roundRect">
              <a:avLst>
                <a:gd name="adj" fmla="val 10000"/>
              </a:avLst>
            </a:prstGeom>
            <a:solidFill>
              <a:schemeClr val="accent5">
                <a:alpha val="76862"/>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53;p9">
              <a:extLst>
                <a:ext uri="{FF2B5EF4-FFF2-40B4-BE49-F238E27FC236}">
                  <a16:creationId xmlns:a16="http://schemas.microsoft.com/office/drawing/2014/main" id="{4FE06A05-DCEE-9B71-A0A6-ED20FED7AABA}"/>
                </a:ext>
              </a:extLst>
            </p:cNvPr>
            <p:cNvSpPr txBox="1"/>
            <p:nvPr/>
          </p:nvSpPr>
          <p:spPr>
            <a:xfrm>
              <a:off x="3360896" y="13886"/>
              <a:ext cx="999953" cy="399981"/>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Sept 2000</a:t>
              </a:r>
              <a:endParaRPr sz="1800">
                <a:solidFill>
                  <a:schemeClr val="lt1"/>
                </a:solidFill>
                <a:latin typeface="Roboto Condensed"/>
                <a:ea typeface="Roboto Condensed"/>
                <a:cs typeface="Roboto Condensed"/>
                <a:sym typeface="Roboto Condensed"/>
              </a:endParaRPr>
            </a:p>
          </p:txBody>
        </p:sp>
        <p:sp>
          <p:nvSpPr>
            <p:cNvPr id="160" name="Google Shape;754;p9">
              <a:extLst>
                <a:ext uri="{FF2B5EF4-FFF2-40B4-BE49-F238E27FC236}">
                  <a16:creationId xmlns:a16="http://schemas.microsoft.com/office/drawing/2014/main" id="{F4D1D993-6323-99CC-7ACA-AB56E813B3E5}"/>
                </a:ext>
              </a:extLst>
            </p:cNvPr>
            <p:cNvSpPr/>
            <p:nvPr/>
          </p:nvSpPr>
          <p:spPr>
            <a:xfrm>
              <a:off x="3562076" y="698070"/>
              <a:ext cx="1145386" cy="468395"/>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55;p9">
              <a:extLst>
                <a:ext uri="{FF2B5EF4-FFF2-40B4-BE49-F238E27FC236}">
                  <a16:creationId xmlns:a16="http://schemas.microsoft.com/office/drawing/2014/main" id="{E7BAFD48-5D88-0125-2D2C-DB79679FBFBA}"/>
                </a:ext>
              </a:extLst>
            </p:cNvPr>
            <p:cNvSpPr txBox="1"/>
            <p:nvPr/>
          </p:nvSpPr>
          <p:spPr>
            <a:xfrm>
              <a:off x="3575795" y="711789"/>
              <a:ext cx="1117948" cy="440957"/>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1.6</a:t>
              </a:r>
              <a:endParaRPr sz="1600" b="0" i="0" u="none" strike="noStrike" cap="none">
                <a:solidFill>
                  <a:schemeClr val="dk1"/>
                </a:solidFill>
                <a:latin typeface="Roboto Condensed"/>
                <a:ea typeface="Roboto Condensed"/>
                <a:cs typeface="Roboto Condensed"/>
                <a:sym typeface="Roboto Condensed"/>
              </a:endParaRPr>
            </a:p>
          </p:txBody>
        </p:sp>
        <p:sp>
          <p:nvSpPr>
            <p:cNvPr id="162" name="Google Shape;756;p9">
              <a:extLst>
                <a:ext uri="{FF2B5EF4-FFF2-40B4-BE49-F238E27FC236}">
                  <a16:creationId xmlns:a16="http://schemas.microsoft.com/office/drawing/2014/main" id="{19706D74-5D86-5C46-4257-01E034CC3A77}"/>
                </a:ext>
              </a:extLst>
            </p:cNvPr>
            <p:cNvSpPr/>
            <p:nvPr/>
          </p:nvSpPr>
          <p:spPr>
            <a:xfrm>
              <a:off x="4530618" y="89397"/>
              <a:ext cx="359909" cy="248959"/>
            </a:xfrm>
            <a:prstGeom prst="rightArrow">
              <a:avLst>
                <a:gd name="adj1" fmla="val 60000"/>
                <a:gd name="adj2" fmla="val 50000"/>
              </a:avLst>
            </a:prstGeom>
            <a:solidFill>
              <a:srgbClr val="EEA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57;p9">
              <a:extLst>
                <a:ext uri="{FF2B5EF4-FFF2-40B4-BE49-F238E27FC236}">
                  <a16:creationId xmlns:a16="http://schemas.microsoft.com/office/drawing/2014/main" id="{BD6B7E95-3C99-9C29-C7FF-24C6AC345810}"/>
                </a:ext>
              </a:extLst>
            </p:cNvPr>
            <p:cNvSpPr txBox="1"/>
            <p:nvPr/>
          </p:nvSpPr>
          <p:spPr>
            <a:xfrm>
              <a:off x="4530618" y="139189"/>
              <a:ext cx="285221" cy="1493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164" name="Google Shape;758;p9">
              <a:extLst>
                <a:ext uri="{FF2B5EF4-FFF2-40B4-BE49-F238E27FC236}">
                  <a16:creationId xmlns:a16="http://schemas.microsoft.com/office/drawing/2014/main" id="{A16961D8-0CAA-2804-E7AB-8A08481DFEF3}"/>
                </a:ext>
              </a:extLst>
            </p:cNvPr>
            <p:cNvSpPr/>
            <p:nvPr/>
          </p:nvSpPr>
          <p:spPr>
            <a:xfrm>
              <a:off x="5039923" y="13886"/>
              <a:ext cx="999953" cy="777599"/>
            </a:xfrm>
            <a:prstGeom prst="roundRect">
              <a:avLst>
                <a:gd name="adj" fmla="val 10000"/>
              </a:avLst>
            </a:prstGeom>
            <a:solidFill>
              <a:schemeClr val="accent5">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59;p9">
              <a:extLst>
                <a:ext uri="{FF2B5EF4-FFF2-40B4-BE49-F238E27FC236}">
                  <a16:creationId xmlns:a16="http://schemas.microsoft.com/office/drawing/2014/main" id="{906E513D-7235-60DC-CB93-AD5DEFE56093}"/>
                </a:ext>
              </a:extLst>
            </p:cNvPr>
            <p:cNvSpPr txBox="1"/>
            <p:nvPr/>
          </p:nvSpPr>
          <p:spPr>
            <a:xfrm>
              <a:off x="5039923" y="13886"/>
              <a:ext cx="999953" cy="399981"/>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Oct 2000</a:t>
              </a:r>
              <a:endParaRPr sz="1800">
                <a:solidFill>
                  <a:schemeClr val="lt1"/>
                </a:solidFill>
                <a:latin typeface="Roboto Condensed"/>
                <a:ea typeface="Roboto Condensed"/>
                <a:cs typeface="Roboto Condensed"/>
                <a:sym typeface="Roboto Condensed"/>
              </a:endParaRPr>
            </a:p>
          </p:txBody>
        </p:sp>
        <p:sp>
          <p:nvSpPr>
            <p:cNvPr id="166" name="Google Shape;760;p9">
              <a:extLst>
                <a:ext uri="{FF2B5EF4-FFF2-40B4-BE49-F238E27FC236}">
                  <a16:creationId xmlns:a16="http://schemas.microsoft.com/office/drawing/2014/main" id="{DFB847E1-093E-B19C-36E5-4DD079ADE79B}"/>
                </a:ext>
              </a:extLst>
            </p:cNvPr>
            <p:cNvSpPr/>
            <p:nvPr/>
          </p:nvSpPr>
          <p:spPr>
            <a:xfrm>
              <a:off x="5241103" y="698070"/>
              <a:ext cx="1145386" cy="468395"/>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61;p9">
              <a:extLst>
                <a:ext uri="{FF2B5EF4-FFF2-40B4-BE49-F238E27FC236}">
                  <a16:creationId xmlns:a16="http://schemas.microsoft.com/office/drawing/2014/main" id="{3B74DF17-8947-8CBB-4A00-B64BF1ED9C8D}"/>
                </a:ext>
              </a:extLst>
            </p:cNvPr>
            <p:cNvSpPr txBox="1"/>
            <p:nvPr/>
          </p:nvSpPr>
          <p:spPr>
            <a:xfrm>
              <a:off x="5254822" y="711789"/>
              <a:ext cx="1117948" cy="440957"/>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2.0</a:t>
              </a:r>
              <a:endParaRPr sz="1600" b="0" i="0" u="none" strike="noStrike" cap="none">
                <a:solidFill>
                  <a:schemeClr val="dk1"/>
                </a:solidFill>
                <a:latin typeface="Roboto Condensed"/>
                <a:ea typeface="Roboto Condensed"/>
                <a:cs typeface="Roboto Condensed"/>
                <a:sym typeface="Roboto Condensed"/>
              </a:endParaRPr>
            </a:p>
          </p:txBody>
        </p:sp>
        <p:sp>
          <p:nvSpPr>
            <p:cNvPr id="168" name="Google Shape;762;p9">
              <a:extLst>
                <a:ext uri="{FF2B5EF4-FFF2-40B4-BE49-F238E27FC236}">
                  <a16:creationId xmlns:a16="http://schemas.microsoft.com/office/drawing/2014/main" id="{96C1561D-49F4-E5A5-C0FB-2AC41CE43DF0}"/>
                </a:ext>
              </a:extLst>
            </p:cNvPr>
            <p:cNvSpPr/>
            <p:nvPr/>
          </p:nvSpPr>
          <p:spPr>
            <a:xfrm>
              <a:off x="6209644" y="89397"/>
              <a:ext cx="359909" cy="248959"/>
            </a:xfrm>
            <a:prstGeom prst="rightArrow">
              <a:avLst>
                <a:gd name="adj1" fmla="val 60000"/>
                <a:gd name="adj2" fmla="val 50000"/>
              </a:avLst>
            </a:prstGeom>
            <a:solidFill>
              <a:srgbClr val="F1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63;p9">
              <a:extLst>
                <a:ext uri="{FF2B5EF4-FFF2-40B4-BE49-F238E27FC236}">
                  <a16:creationId xmlns:a16="http://schemas.microsoft.com/office/drawing/2014/main" id="{8A73E45F-ABB2-21D2-7F23-4D3F46B6FB0C}"/>
                </a:ext>
              </a:extLst>
            </p:cNvPr>
            <p:cNvSpPr txBox="1"/>
            <p:nvPr/>
          </p:nvSpPr>
          <p:spPr>
            <a:xfrm>
              <a:off x="6209644" y="139189"/>
              <a:ext cx="285221" cy="1493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170" name="Google Shape;764;p9">
              <a:extLst>
                <a:ext uri="{FF2B5EF4-FFF2-40B4-BE49-F238E27FC236}">
                  <a16:creationId xmlns:a16="http://schemas.microsoft.com/office/drawing/2014/main" id="{D08C653F-3894-8206-581F-A5A0BD102417}"/>
                </a:ext>
              </a:extLst>
            </p:cNvPr>
            <p:cNvSpPr/>
            <p:nvPr/>
          </p:nvSpPr>
          <p:spPr>
            <a:xfrm>
              <a:off x="6718950" y="13886"/>
              <a:ext cx="999953" cy="777599"/>
            </a:xfrm>
            <a:prstGeom prst="roundRect">
              <a:avLst>
                <a:gd name="adj" fmla="val 10000"/>
              </a:avLst>
            </a:prstGeom>
            <a:solidFill>
              <a:schemeClr val="accent5">
                <a:alpha val="63137"/>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65;p9">
              <a:extLst>
                <a:ext uri="{FF2B5EF4-FFF2-40B4-BE49-F238E27FC236}">
                  <a16:creationId xmlns:a16="http://schemas.microsoft.com/office/drawing/2014/main" id="{8E1F0374-FE64-5F37-DAAE-737A0011A452}"/>
                </a:ext>
              </a:extLst>
            </p:cNvPr>
            <p:cNvSpPr txBox="1"/>
            <p:nvPr/>
          </p:nvSpPr>
          <p:spPr>
            <a:xfrm>
              <a:off x="6718950" y="13886"/>
              <a:ext cx="999953" cy="399981"/>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Apr 2001</a:t>
              </a:r>
              <a:endParaRPr sz="1800">
                <a:solidFill>
                  <a:schemeClr val="lt1"/>
                </a:solidFill>
                <a:latin typeface="Roboto Condensed"/>
                <a:ea typeface="Roboto Condensed"/>
                <a:cs typeface="Roboto Condensed"/>
                <a:sym typeface="Roboto Condensed"/>
              </a:endParaRPr>
            </a:p>
          </p:txBody>
        </p:sp>
        <p:sp>
          <p:nvSpPr>
            <p:cNvPr id="172" name="Google Shape;766;p9">
              <a:extLst>
                <a:ext uri="{FF2B5EF4-FFF2-40B4-BE49-F238E27FC236}">
                  <a16:creationId xmlns:a16="http://schemas.microsoft.com/office/drawing/2014/main" id="{236C619E-7B5D-8A93-0D07-E690A0E9A59A}"/>
                </a:ext>
              </a:extLst>
            </p:cNvPr>
            <p:cNvSpPr/>
            <p:nvPr/>
          </p:nvSpPr>
          <p:spPr>
            <a:xfrm>
              <a:off x="6920129" y="698070"/>
              <a:ext cx="1145386" cy="468395"/>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67;p9">
              <a:extLst>
                <a:ext uri="{FF2B5EF4-FFF2-40B4-BE49-F238E27FC236}">
                  <a16:creationId xmlns:a16="http://schemas.microsoft.com/office/drawing/2014/main" id="{D05AA636-1E85-9F94-AB6C-8464405274F3}"/>
                </a:ext>
              </a:extLst>
            </p:cNvPr>
            <p:cNvSpPr txBox="1"/>
            <p:nvPr/>
          </p:nvSpPr>
          <p:spPr>
            <a:xfrm>
              <a:off x="6933848" y="711789"/>
              <a:ext cx="1117948" cy="440957"/>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2.1</a:t>
              </a:r>
              <a:endParaRPr sz="1600" b="0" i="0" u="none" strike="noStrike" cap="none">
                <a:solidFill>
                  <a:schemeClr val="dk1"/>
                </a:solidFill>
                <a:latin typeface="Roboto Condensed"/>
                <a:ea typeface="Roboto Condensed"/>
                <a:cs typeface="Roboto Condensed"/>
                <a:sym typeface="Roboto Condensed"/>
              </a:endParaRPr>
            </a:p>
          </p:txBody>
        </p:sp>
        <p:sp>
          <p:nvSpPr>
            <p:cNvPr id="174" name="Google Shape;768;p9">
              <a:extLst>
                <a:ext uri="{FF2B5EF4-FFF2-40B4-BE49-F238E27FC236}">
                  <a16:creationId xmlns:a16="http://schemas.microsoft.com/office/drawing/2014/main" id="{B271F88F-0755-E3F8-161E-5CF85863D723}"/>
                </a:ext>
              </a:extLst>
            </p:cNvPr>
            <p:cNvSpPr/>
            <p:nvPr/>
          </p:nvSpPr>
          <p:spPr>
            <a:xfrm>
              <a:off x="7888671" y="89397"/>
              <a:ext cx="359909" cy="248959"/>
            </a:xfrm>
            <a:prstGeom prst="rightArrow">
              <a:avLst>
                <a:gd name="adj1" fmla="val 60000"/>
                <a:gd name="adj2" fmla="val 50000"/>
              </a:avLst>
            </a:prstGeom>
            <a:solidFill>
              <a:srgbClr val="F5C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69;p9">
              <a:extLst>
                <a:ext uri="{FF2B5EF4-FFF2-40B4-BE49-F238E27FC236}">
                  <a16:creationId xmlns:a16="http://schemas.microsoft.com/office/drawing/2014/main" id="{B9F82ADE-7528-96C6-5B01-0522A4F6DC05}"/>
                </a:ext>
              </a:extLst>
            </p:cNvPr>
            <p:cNvSpPr txBox="1"/>
            <p:nvPr/>
          </p:nvSpPr>
          <p:spPr>
            <a:xfrm>
              <a:off x="7888671" y="139189"/>
              <a:ext cx="285221" cy="1493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176" name="Google Shape;770;p9">
              <a:extLst>
                <a:ext uri="{FF2B5EF4-FFF2-40B4-BE49-F238E27FC236}">
                  <a16:creationId xmlns:a16="http://schemas.microsoft.com/office/drawing/2014/main" id="{93E7FE08-FF26-E4BB-B942-670D93EA407B}"/>
                </a:ext>
              </a:extLst>
            </p:cNvPr>
            <p:cNvSpPr/>
            <p:nvPr/>
          </p:nvSpPr>
          <p:spPr>
            <a:xfrm>
              <a:off x="8397976" y="13886"/>
              <a:ext cx="999953" cy="777599"/>
            </a:xfrm>
            <a:prstGeom prst="roundRect">
              <a:avLst>
                <a:gd name="adj" fmla="val 10000"/>
              </a:avLst>
            </a:prstGeom>
            <a:solidFill>
              <a:schemeClr val="accent5">
                <a:alpha val="56862"/>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771;p9">
              <a:extLst>
                <a:ext uri="{FF2B5EF4-FFF2-40B4-BE49-F238E27FC236}">
                  <a16:creationId xmlns:a16="http://schemas.microsoft.com/office/drawing/2014/main" id="{2A31478B-CB4B-8760-ED62-EABDDF59F19B}"/>
                </a:ext>
              </a:extLst>
            </p:cNvPr>
            <p:cNvSpPr txBox="1"/>
            <p:nvPr/>
          </p:nvSpPr>
          <p:spPr>
            <a:xfrm>
              <a:off x="8397976" y="13886"/>
              <a:ext cx="999953" cy="399981"/>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Dec 2001</a:t>
              </a:r>
              <a:endParaRPr sz="1800">
                <a:solidFill>
                  <a:schemeClr val="lt1"/>
                </a:solidFill>
                <a:latin typeface="Roboto Condensed"/>
                <a:ea typeface="Roboto Condensed"/>
                <a:cs typeface="Roboto Condensed"/>
                <a:sym typeface="Roboto Condensed"/>
              </a:endParaRPr>
            </a:p>
          </p:txBody>
        </p:sp>
        <p:sp>
          <p:nvSpPr>
            <p:cNvPr id="178" name="Google Shape;772;p9">
              <a:extLst>
                <a:ext uri="{FF2B5EF4-FFF2-40B4-BE49-F238E27FC236}">
                  <a16:creationId xmlns:a16="http://schemas.microsoft.com/office/drawing/2014/main" id="{236ACD02-FEA9-52C7-8384-16AB19872A17}"/>
                </a:ext>
              </a:extLst>
            </p:cNvPr>
            <p:cNvSpPr/>
            <p:nvPr/>
          </p:nvSpPr>
          <p:spPr>
            <a:xfrm>
              <a:off x="8599156" y="698070"/>
              <a:ext cx="1145386" cy="468395"/>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73;p9">
              <a:extLst>
                <a:ext uri="{FF2B5EF4-FFF2-40B4-BE49-F238E27FC236}">
                  <a16:creationId xmlns:a16="http://schemas.microsoft.com/office/drawing/2014/main" id="{42036EEE-969A-838A-E965-2AA19D57DE29}"/>
                </a:ext>
              </a:extLst>
            </p:cNvPr>
            <p:cNvSpPr txBox="1"/>
            <p:nvPr/>
          </p:nvSpPr>
          <p:spPr>
            <a:xfrm>
              <a:off x="8612875" y="711789"/>
              <a:ext cx="1117948" cy="440957"/>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2.2</a:t>
              </a:r>
              <a:endParaRPr sz="1600" b="0" i="0" u="none" strike="noStrike" cap="none">
                <a:solidFill>
                  <a:schemeClr val="dk1"/>
                </a:solidFill>
                <a:latin typeface="Roboto Condensed"/>
                <a:ea typeface="Roboto Condensed"/>
                <a:cs typeface="Roboto Condensed"/>
                <a:sym typeface="Roboto Condensed"/>
              </a:endParaRPr>
            </a:p>
          </p:txBody>
        </p:sp>
        <p:sp>
          <p:nvSpPr>
            <p:cNvPr id="180" name="Google Shape;774;p9">
              <a:extLst>
                <a:ext uri="{FF2B5EF4-FFF2-40B4-BE49-F238E27FC236}">
                  <a16:creationId xmlns:a16="http://schemas.microsoft.com/office/drawing/2014/main" id="{CF2224C7-5ABF-4B06-4504-1276875E2C9D}"/>
                </a:ext>
              </a:extLst>
            </p:cNvPr>
            <p:cNvSpPr/>
            <p:nvPr/>
          </p:nvSpPr>
          <p:spPr>
            <a:xfrm rot="202">
              <a:off x="9567698" y="89447"/>
              <a:ext cx="359909" cy="248959"/>
            </a:xfrm>
            <a:prstGeom prst="rightArrow">
              <a:avLst>
                <a:gd name="adj1" fmla="val 60000"/>
                <a:gd name="adj2" fmla="val 50000"/>
              </a:avLst>
            </a:prstGeom>
            <a:solidFill>
              <a:srgbClr val="F8D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75;p9">
              <a:extLst>
                <a:ext uri="{FF2B5EF4-FFF2-40B4-BE49-F238E27FC236}">
                  <a16:creationId xmlns:a16="http://schemas.microsoft.com/office/drawing/2014/main" id="{00590AC4-CB72-F553-CD26-487B4B61EB1B}"/>
                </a:ext>
              </a:extLst>
            </p:cNvPr>
            <p:cNvSpPr txBox="1"/>
            <p:nvPr/>
          </p:nvSpPr>
          <p:spPr>
            <a:xfrm rot="202">
              <a:off x="9567698" y="139237"/>
              <a:ext cx="285221" cy="14937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900"/>
                <a:buFont typeface="Roboto Condensed"/>
                <a:buNone/>
              </a:pPr>
              <a:endParaRPr sz="900">
                <a:solidFill>
                  <a:schemeClr val="lt1"/>
                </a:solidFill>
                <a:latin typeface="Roboto Condensed"/>
                <a:ea typeface="Roboto Condensed"/>
                <a:cs typeface="Roboto Condensed"/>
                <a:sym typeface="Roboto Condensed"/>
              </a:endParaRPr>
            </a:p>
          </p:txBody>
        </p:sp>
        <p:sp>
          <p:nvSpPr>
            <p:cNvPr id="182" name="Google Shape;776;p9">
              <a:extLst>
                <a:ext uri="{FF2B5EF4-FFF2-40B4-BE49-F238E27FC236}">
                  <a16:creationId xmlns:a16="http://schemas.microsoft.com/office/drawing/2014/main" id="{5F8E4295-2924-37A1-362A-17D1B8055967}"/>
                </a:ext>
              </a:extLst>
            </p:cNvPr>
            <p:cNvSpPr/>
            <p:nvPr/>
          </p:nvSpPr>
          <p:spPr>
            <a:xfrm>
              <a:off x="10077003" y="13985"/>
              <a:ext cx="999953" cy="777599"/>
            </a:xfrm>
            <a:prstGeom prst="roundRect">
              <a:avLst>
                <a:gd name="adj" fmla="val 10000"/>
              </a:avLst>
            </a:prstGeom>
            <a:solidFill>
              <a:schemeClr val="accent5">
                <a:alpha val="4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777;p9">
              <a:extLst>
                <a:ext uri="{FF2B5EF4-FFF2-40B4-BE49-F238E27FC236}">
                  <a16:creationId xmlns:a16="http://schemas.microsoft.com/office/drawing/2014/main" id="{1AD87B40-FF4F-C8BC-A69F-DE2F40056143}"/>
                </a:ext>
              </a:extLst>
            </p:cNvPr>
            <p:cNvSpPr txBox="1"/>
            <p:nvPr/>
          </p:nvSpPr>
          <p:spPr>
            <a:xfrm>
              <a:off x="10077003" y="13985"/>
              <a:ext cx="999953" cy="399981"/>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July 2003</a:t>
              </a:r>
              <a:endParaRPr sz="1800">
                <a:solidFill>
                  <a:schemeClr val="lt1"/>
                </a:solidFill>
                <a:latin typeface="Roboto Condensed"/>
                <a:ea typeface="Roboto Condensed"/>
                <a:cs typeface="Roboto Condensed"/>
                <a:sym typeface="Roboto Condensed"/>
              </a:endParaRPr>
            </a:p>
          </p:txBody>
        </p:sp>
        <p:sp>
          <p:nvSpPr>
            <p:cNvPr id="184" name="Google Shape;778;p9">
              <a:extLst>
                <a:ext uri="{FF2B5EF4-FFF2-40B4-BE49-F238E27FC236}">
                  <a16:creationId xmlns:a16="http://schemas.microsoft.com/office/drawing/2014/main" id="{7E11E8F3-DAC7-4F09-7698-6F8F66CF17FB}"/>
                </a:ext>
              </a:extLst>
            </p:cNvPr>
            <p:cNvSpPr/>
            <p:nvPr/>
          </p:nvSpPr>
          <p:spPr>
            <a:xfrm>
              <a:off x="10212054" y="698365"/>
              <a:ext cx="1145156" cy="468001"/>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779;p9">
              <a:extLst>
                <a:ext uri="{FF2B5EF4-FFF2-40B4-BE49-F238E27FC236}">
                  <a16:creationId xmlns:a16="http://schemas.microsoft.com/office/drawing/2014/main" id="{E83FF1E9-C5E7-EC82-3C04-5BADD621A863}"/>
                </a:ext>
              </a:extLst>
            </p:cNvPr>
            <p:cNvSpPr txBox="1"/>
            <p:nvPr/>
          </p:nvSpPr>
          <p:spPr>
            <a:xfrm>
              <a:off x="10225761" y="712072"/>
              <a:ext cx="1117742" cy="440587"/>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2.3</a:t>
              </a:r>
              <a:endParaRPr sz="1600" b="0" i="0" u="none" strike="noStrike" cap="none">
                <a:solidFill>
                  <a:schemeClr val="dk1"/>
                </a:solidFill>
                <a:latin typeface="Roboto Condensed"/>
                <a:ea typeface="Roboto Condensed"/>
                <a:cs typeface="Roboto Condensed"/>
                <a:sym typeface="Roboto Condensed"/>
              </a:endParaRPr>
            </a:p>
          </p:txBody>
        </p:sp>
      </p:grpSp>
      <p:grpSp>
        <p:nvGrpSpPr>
          <p:cNvPr id="186" name="Google Shape;780;p9">
            <a:extLst>
              <a:ext uri="{FF2B5EF4-FFF2-40B4-BE49-F238E27FC236}">
                <a16:creationId xmlns:a16="http://schemas.microsoft.com/office/drawing/2014/main" id="{60EB8E3A-39DF-3449-CB01-3338E8BB2E62}"/>
              </a:ext>
            </a:extLst>
          </p:cNvPr>
          <p:cNvGrpSpPr/>
          <p:nvPr/>
        </p:nvGrpSpPr>
        <p:grpSpPr>
          <a:xfrm>
            <a:off x="421324" y="2483853"/>
            <a:ext cx="11351859" cy="1170228"/>
            <a:chOff x="5351" y="223832"/>
            <a:chExt cx="11351859" cy="1170228"/>
          </a:xfrm>
        </p:grpSpPr>
        <p:sp>
          <p:nvSpPr>
            <p:cNvPr id="187" name="Google Shape;781;p9">
              <a:extLst>
                <a:ext uri="{FF2B5EF4-FFF2-40B4-BE49-F238E27FC236}">
                  <a16:creationId xmlns:a16="http://schemas.microsoft.com/office/drawing/2014/main" id="{83588544-B143-1E4D-8DCA-0337A07D36E5}"/>
                </a:ext>
              </a:extLst>
            </p:cNvPr>
            <p:cNvSpPr/>
            <p:nvPr/>
          </p:nvSpPr>
          <p:spPr>
            <a:xfrm>
              <a:off x="5351" y="223832"/>
              <a:ext cx="992870" cy="771443"/>
            </a:xfrm>
            <a:prstGeom prst="roundRect">
              <a:avLst>
                <a:gd name="adj" fmla="val 10000"/>
              </a:avLst>
            </a:prstGeom>
            <a:solidFill>
              <a:schemeClr val="accent5">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782;p9">
              <a:extLst>
                <a:ext uri="{FF2B5EF4-FFF2-40B4-BE49-F238E27FC236}">
                  <a16:creationId xmlns:a16="http://schemas.microsoft.com/office/drawing/2014/main" id="{4ABD501E-4010-9331-D3DF-F89C23E59FD4}"/>
                </a:ext>
              </a:extLst>
            </p:cNvPr>
            <p:cNvSpPr txBox="1"/>
            <p:nvPr/>
          </p:nvSpPr>
          <p:spPr>
            <a:xfrm>
              <a:off x="5351" y="223832"/>
              <a:ext cx="992870" cy="514295"/>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dirty="0">
                  <a:solidFill>
                    <a:schemeClr val="lt1"/>
                  </a:solidFill>
                  <a:latin typeface="Roboto Condensed"/>
                  <a:ea typeface="Roboto Condensed"/>
                  <a:cs typeface="Roboto Condensed"/>
                  <a:sym typeface="Roboto Condensed"/>
                </a:rPr>
                <a:t>Nov 2004</a:t>
              </a:r>
              <a:endParaRPr sz="1800" dirty="0">
                <a:solidFill>
                  <a:schemeClr val="lt1"/>
                </a:solidFill>
                <a:latin typeface="Roboto Condensed"/>
                <a:ea typeface="Roboto Condensed"/>
                <a:cs typeface="Roboto Condensed"/>
                <a:sym typeface="Roboto Condensed"/>
              </a:endParaRPr>
            </a:p>
          </p:txBody>
        </p:sp>
        <p:sp>
          <p:nvSpPr>
            <p:cNvPr id="189" name="Google Shape;783;p9">
              <a:extLst>
                <a:ext uri="{FF2B5EF4-FFF2-40B4-BE49-F238E27FC236}">
                  <a16:creationId xmlns:a16="http://schemas.microsoft.com/office/drawing/2014/main" id="{D6ED7785-60D0-46CD-E226-E7B2CB22A2D4}"/>
                </a:ext>
              </a:extLst>
            </p:cNvPr>
            <p:cNvSpPr/>
            <p:nvPr/>
          </p:nvSpPr>
          <p:spPr>
            <a:xfrm>
              <a:off x="199139" y="926062"/>
              <a:ext cx="1140894"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784;p9">
              <a:extLst>
                <a:ext uri="{FF2B5EF4-FFF2-40B4-BE49-F238E27FC236}">
                  <a16:creationId xmlns:a16="http://schemas.microsoft.com/office/drawing/2014/main" id="{6195D071-F599-AAFF-A21C-FBFCFF2E8788}"/>
                </a:ext>
              </a:extLst>
            </p:cNvPr>
            <p:cNvSpPr txBox="1"/>
            <p:nvPr/>
          </p:nvSpPr>
          <p:spPr>
            <a:xfrm>
              <a:off x="212846" y="939769"/>
              <a:ext cx="1113480"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2.4</a:t>
              </a:r>
              <a:endParaRPr sz="1600" b="0" i="0" u="none" strike="noStrike" cap="none">
                <a:solidFill>
                  <a:schemeClr val="dk1"/>
                </a:solidFill>
                <a:latin typeface="Roboto Condensed"/>
                <a:ea typeface="Roboto Condensed"/>
                <a:cs typeface="Roboto Condensed"/>
                <a:sym typeface="Roboto Condensed"/>
              </a:endParaRPr>
            </a:p>
          </p:txBody>
        </p:sp>
        <p:sp>
          <p:nvSpPr>
            <p:cNvPr id="191" name="Google Shape;785;p9">
              <a:extLst>
                <a:ext uri="{FF2B5EF4-FFF2-40B4-BE49-F238E27FC236}">
                  <a16:creationId xmlns:a16="http://schemas.microsoft.com/office/drawing/2014/main" id="{E45CE6C6-C0A0-4DB4-DEF0-098AE5DC358A}"/>
                </a:ext>
              </a:extLst>
            </p:cNvPr>
            <p:cNvSpPr/>
            <p:nvPr/>
          </p:nvSpPr>
          <p:spPr>
            <a:xfrm>
              <a:off x="1169710" y="355354"/>
              <a:ext cx="363553" cy="251251"/>
            </a:xfrm>
            <a:prstGeom prst="rightArrow">
              <a:avLst>
                <a:gd name="adj1" fmla="val 60000"/>
                <a:gd name="adj2" fmla="val 50000"/>
              </a:avLst>
            </a:prstGeom>
            <a:solidFill>
              <a:srgbClr val="E59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786;p9">
              <a:extLst>
                <a:ext uri="{FF2B5EF4-FFF2-40B4-BE49-F238E27FC236}">
                  <a16:creationId xmlns:a16="http://schemas.microsoft.com/office/drawing/2014/main" id="{75CBB905-C8F7-2DE4-70F2-06FE39BE54CD}"/>
                </a:ext>
              </a:extLst>
            </p:cNvPr>
            <p:cNvSpPr txBox="1"/>
            <p:nvPr/>
          </p:nvSpPr>
          <p:spPr>
            <a:xfrm>
              <a:off x="1169710" y="405604"/>
              <a:ext cx="288178" cy="1507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193" name="Google Shape;787;p9">
              <a:extLst>
                <a:ext uri="{FF2B5EF4-FFF2-40B4-BE49-F238E27FC236}">
                  <a16:creationId xmlns:a16="http://schemas.microsoft.com/office/drawing/2014/main" id="{459A778A-6C51-5264-947C-DEF29807D33D}"/>
                </a:ext>
              </a:extLst>
            </p:cNvPr>
            <p:cNvSpPr/>
            <p:nvPr/>
          </p:nvSpPr>
          <p:spPr>
            <a:xfrm>
              <a:off x="1684173" y="223832"/>
              <a:ext cx="992870" cy="771443"/>
            </a:xfrm>
            <a:prstGeom prst="roundRect">
              <a:avLst>
                <a:gd name="adj" fmla="val 10000"/>
              </a:avLst>
            </a:prstGeom>
            <a:solidFill>
              <a:schemeClr val="accent5">
                <a:alpha val="83137"/>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88;p9">
              <a:extLst>
                <a:ext uri="{FF2B5EF4-FFF2-40B4-BE49-F238E27FC236}">
                  <a16:creationId xmlns:a16="http://schemas.microsoft.com/office/drawing/2014/main" id="{75B14FC7-93A6-2AD5-C1F3-B8C3F8FE6206}"/>
                </a:ext>
              </a:extLst>
            </p:cNvPr>
            <p:cNvSpPr txBox="1"/>
            <p:nvPr/>
          </p:nvSpPr>
          <p:spPr>
            <a:xfrm>
              <a:off x="1684173" y="223832"/>
              <a:ext cx="992870" cy="514295"/>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Sept 2006</a:t>
              </a:r>
              <a:endParaRPr sz="1800">
                <a:solidFill>
                  <a:schemeClr val="lt1"/>
                </a:solidFill>
                <a:latin typeface="Roboto Condensed"/>
                <a:ea typeface="Roboto Condensed"/>
                <a:cs typeface="Roboto Condensed"/>
                <a:sym typeface="Roboto Condensed"/>
              </a:endParaRPr>
            </a:p>
          </p:txBody>
        </p:sp>
        <p:sp>
          <p:nvSpPr>
            <p:cNvPr id="195" name="Google Shape;789;p9">
              <a:extLst>
                <a:ext uri="{FF2B5EF4-FFF2-40B4-BE49-F238E27FC236}">
                  <a16:creationId xmlns:a16="http://schemas.microsoft.com/office/drawing/2014/main" id="{B3E7BED0-AEB6-7226-3BBC-5FFC0A56E5CE}"/>
                </a:ext>
              </a:extLst>
            </p:cNvPr>
            <p:cNvSpPr/>
            <p:nvPr/>
          </p:nvSpPr>
          <p:spPr>
            <a:xfrm>
              <a:off x="1877961" y="926062"/>
              <a:ext cx="1140894"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790;p9">
              <a:extLst>
                <a:ext uri="{FF2B5EF4-FFF2-40B4-BE49-F238E27FC236}">
                  <a16:creationId xmlns:a16="http://schemas.microsoft.com/office/drawing/2014/main" id="{F61F6D3C-A5E6-0D84-173E-6824F582A16E}"/>
                </a:ext>
              </a:extLst>
            </p:cNvPr>
            <p:cNvSpPr txBox="1"/>
            <p:nvPr/>
          </p:nvSpPr>
          <p:spPr>
            <a:xfrm>
              <a:off x="1891668" y="939769"/>
              <a:ext cx="1113480"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2.5</a:t>
              </a:r>
              <a:endParaRPr sz="1600" b="0" i="0" u="none" strike="noStrike" cap="none">
                <a:solidFill>
                  <a:schemeClr val="dk1"/>
                </a:solidFill>
                <a:latin typeface="Roboto Condensed"/>
                <a:ea typeface="Roboto Condensed"/>
                <a:cs typeface="Roboto Condensed"/>
                <a:sym typeface="Roboto Condensed"/>
              </a:endParaRPr>
            </a:p>
          </p:txBody>
        </p:sp>
        <p:sp>
          <p:nvSpPr>
            <p:cNvPr id="197" name="Google Shape;791;p9">
              <a:extLst>
                <a:ext uri="{FF2B5EF4-FFF2-40B4-BE49-F238E27FC236}">
                  <a16:creationId xmlns:a16="http://schemas.microsoft.com/office/drawing/2014/main" id="{0F706E13-9E46-42F8-DBDB-6ACDD80F005F}"/>
                </a:ext>
              </a:extLst>
            </p:cNvPr>
            <p:cNvSpPr/>
            <p:nvPr/>
          </p:nvSpPr>
          <p:spPr>
            <a:xfrm>
              <a:off x="2848531" y="355354"/>
              <a:ext cx="363553" cy="251251"/>
            </a:xfrm>
            <a:prstGeom prst="rightArrow">
              <a:avLst>
                <a:gd name="adj1" fmla="val 60000"/>
                <a:gd name="adj2" fmla="val 50000"/>
              </a:avLst>
            </a:prstGeom>
            <a:solidFill>
              <a:srgbClr val="EB9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792;p9">
              <a:extLst>
                <a:ext uri="{FF2B5EF4-FFF2-40B4-BE49-F238E27FC236}">
                  <a16:creationId xmlns:a16="http://schemas.microsoft.com/office/drawing/2014/main" id="{FAFE1C02-5BB0-F69E-B7C1-5E61092D17CF}"/>
                </a:ext>
              </a:extLst>
            </p:cNvPr>
            <p:cNvSpPr txBox="1"/>
            <p:nvPr/>
          </p:nvSpPr>
          <p:spPr>
            <a:xfrm>
              <a:off x="2848531" y="405604"/>
              <a:ext cx="288178" cy="1507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199" name="Google Shape;793;p9">
              <a:extLst>
                <a:ext uri="{FF2B5EF4-FFF2-40B4-BE49-F238E27FC236}">
                  <a16:creationId xmlns:a16="http://schemas.microsoft.com/office/drawing/2014/main" id="{52205EE6-105A-10EC-A89B-E6C86BEAED4E}"/>
                </a:ext>
              </a:extLst>
            </p:cNvPr>
            <p:cNvSpPr/>
            <p:nvPr/>
          </p:nvSpPr>
          <p:spPr>
            <a:xfrm>
              <a:off x="3362994" y="223832"/>
              <a:ext cx="992870" cy="771443"/>
            </a:xfrm>
            <a:prstGeom prst="roundRect">
              <a:avLst>
                <a:gd name="adj" fmla="val 10000"/>
              </a:avLst>
            </a:prstGeom>
            <a:solidFill>
              <a:schemeClr val="accent5">
                <a:alpha val="76862"/>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794;p9">
              <a:extLst>
                <a:ext uri="{FF2B5EF4-FFF2-40B4-BE49-F238E27FC236}">
                  <a16:creationId xmlns:a16="http://schemas.microsoft.com/office/drawing/2014/main" id="{C77AE857-F7BB-FEBA-B51B-47D9038A2C73}"/>
                </a:ext>
              </a:extLst>
            </p:cNvPr>
            <p:cNvSpPr txBox="1"/>
            <p:nvPr/>
          </p:nvSpPr>
          <p:spPr>
            <a:xfrm>
              <a:off x="3362994" y="223832"/>
              <a:ext cx="992870" cy="514295"/>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Oct 2008</a:t>
              </a:r>
              <a:endParaRPr sz="1800">
                <a:solidFill>
                  <a:schemeClr val="lt1"/>
                </a:solidFill>
                <a:latin typeface="Roboto Condensed"/>
                <a:ea typeface="Roboto Condensed"/>
                <a:cs typeface="Roboto Condensed"/>
                <a:sym typeface="Roboto Condensed"/>
              </a:endParaRPr>
            </a:p>
          </p:txBody>
        </p:sp>
        <p:sp>
          <p:nvSpPr>
            <p:cNvPr id="201" name="Google Shape;795;p9">
              <a:extLst>
                <a:ext uri="{FF2B5EF4-FFF2-40B4-BE49-F238E27FC236}">
                  <a16:creationId xmlns:a16="http://schemas.microsoft.com/office/drawing/2014/main" id="{C2F7BAC5-79CD-DCB7-07D5-F0258E25B093}"/>
                </a:ext>
              </a:extLst>
            </p:cNvPr>
            <p:cNvSpPr/>
            <p:nvPr/>
          </p:nvSpPr>
          <p:spPr>
            <a:xfrm>
              <a:off x="3556782" y="926062"/>
              <a:ext cx="1140894"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796;p9">
              <a:extLst>
                <a:ext uri="{FF2B5EF4-FFF2-40B4-BE49-F238E27FC236}">
                  <a16:creationId xmlns:a16="http://schemas.microsoft.com/office/drawing/2014/main" id="{7CD39A94-DED3-C1F9-AE2F-D2DACC855326}"/>
                </a:ext>
              </a:extLst>
            </p:cNvPr>
            <p:cNvSpPr txBox="1"/>
            <p:nvPr/>
          </p:nvSpPr>
          <p:spPr>
            <a:xfrm>
              <a:off x="3570489" y="939769"/>
              <a:ext cx="1113480"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dirty="0">
                  <a:solidFill>
                    <a:schemeClr val="dk1"/>
                  </a:solidFill>
                  <a:latin typeface="Roboto Condensed"/>
                  <a:ea typeface="Roboto Condensed"/>
                  <a:cs typeface="Roboto Condensed"/>
                  <a:sym typeface="Roboto Condensed"/>
                </a:rPr>
                <a:t>Python 2.6</a:t>
              </a:r>
              <a:endParaRPr sz="1600" b="0" i="0" u="none" strike="noStrike" cap="none" dirty="0">
                <a:solidFill>
                  <a:schemeClr val="dk1"/>
                </a:solidFill>
                <a:latin typeface="Roboto Condensed"/>
                <a:ea typeface="Roboto Condensed"/>
                <a:cs typeface="Roboto Condensed"/>
                <a:sym typeface="Roboto Condensed"/>
              </a:endParaRPr>
            </a:p>
          </p:txBody>
        </p:sp>
        <p:sp>
          <p:nvSpPr>
            <p:cNvPr id="203" name="Google Shape;797;p9">
              <a:extLst>
                <a:ext uri="{FF2B5EF4-FFF2-40B4-BE49-F238E27FC236}">
                  <a16:creationId xmlns:a16="http://schemas.microsoft.com/office/drawing/2014/main" id="{C6FD38ED-30BE-BCE7-4C47-88BD85E1EDAB}"/>
                </a:ext>
              </a:extLst>
            </p:cNvPr>
            <p:cNvSpPr/>
            <p:nvPr/>
          </p:nvSpPr>
          <p:spPr>
            <a:xfrm>
              <a:off x="4527353" y="355354"/>
              <a:ext cx="363553" cy="251251"/>
            </a:xfrm>
            <a:prstGeom prst="rightArrow">
              <a:avLst>
                <a:gd name="adj1" fmla="val 60000"/>
                <a:gd name="adj2" fmla="val 50000"/>
              </a:avLst>
            </a:prstGeom>
            <a:solidFill>
              <a:srgbClr val="EEA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798;p9">
              <a:extLst>
                <a:ext uri="{FF2B5EF4-FFF2-40B4-BE49-F238E27FC236}">
                  <a16:creationId xmlns:a16="http://schemas.microsoft.com/office/drawing/2014/main" id="{FA054782-38C3-6887-5B80-D73D49205A63}"/>
                </a:ext>
              </a:extLst>
            </p:cNvPr>
            <p:cNvSpPr txBox="1"/>
            <p:nvPr/>
          </p:nvSpPr>
          <p:spPr>
            <a:xfrm>
              <a:off x="4527353" y="405604"/>
              <a:ext cx="288178" cy="1507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205" name="Google Shape;799;p9">
              <a:extLst>
                <a:ext uri="{FF2B5EF4-FFF2-40B4-BE49-F238E27FC236}">
                  <a16:creationId xmlns:a16="http://schemas.microsoft.com/office/drawing/2014/main" id="{09763BD1-41C2-BA35-D907-5BA8DCF67313}"/>
                </a:ext>
              </a:extLst>
            </p:cNvPr>
            <p:cNvSpPr/>
            <p:nvPr/>
          </p:nvSpPr>
          <p:spPr>
            <a:xfrm>
              <a:off x="5041816" y="223832"/>
              <a:ext cx="992870" cy="771443"/>
            </a:xfrm>
            <a:prstGeom prst="roundRect">
              <a:avLst>
                <a:gd name="adj" fmla="val 10000"/>
              </a:avLst>
            </a:prstGeom>
            <a:solidFill>
              <a:schemeClr val="accent5">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00;p9">
              <a:extLst>
                <a:ext uri="{FF2B5EF4-FFF2-40B4-BE49-F238E27FC236}">
                  <a16:creationId xmlns:a16="http://schemas.microsoft.com/office/drawing/2014/main" id="{715FE862-76B7-473B-0CCD-5AD0EA7DE143}"/>
                </a:ext>
              </a:extLst>
            </p:cNvPr>
            <p:cNvSpPr txBox="1"/>
            <p:nvPr/>
          </p:nvSpPr>
          <p:spPr>
            <a:xfrm>
              <a:off x="5041816" y="223832"/>
              <a:ext cx="992870" cy="514295"/>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Dec 2008</a:t>
              </a:r>
              <a:endParaRPr sz="1800">
                <a:solidFill>
                  <a:schemeClr val="lt1"/>
                </a:solidFill>
                <a:latin typeface="Roboto Condensed"/>
                <a:ea typeface="Roboto Condensed"/>
                <a:cs typeface="Roboto Condensed"/>
                <a:sym typeface="Roboto Condensed"/>
              </a:endParaRPr>
            </a:p>
          </p:txBody>
        </p:sp>
        <p:sp>
          <p:nvSpPr>
            <p:cNvPr id="207" name="Google Shape;801;p9">
              <a:extLst>
                <a:ext uri="{FF2B5EF4-FFF2-40B4-BE49-F238E27FC236}">
                  <a16:creationId xmlns:a16="http://schemas.microsoft.com/office/drawing/2014/main" id="{9AF48FB9-0E11-CD4A-BE68-6703C7893D8F}"/>
                </a:ext>
              </a:extLst>
            </p:cNvPr>
            <p:cNvSpPr/>
            <p:nvPr/>
          </p:nvSpPr>
          <p:spPr>
            <a:xfrm>
              <a:off x="5235604" y="926062"/>
              <a:ext cx="1140894"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02;p9">
              <a:extLst>
                <a:ext uri="{FF2B5EF4-FFF2-40B4-BE49-F238E27FC236}">
                  <a16:creationId xmlns:a16="http://schemas.microsoft.com/office/drawing/2014/main" id="{A6DAFBAF-26E1-7A6B-6C25-8C93E17FF470}"/>
                </a:ext>
              </a:extLst>
            </p:cNvPr>
            <p:cNvSpPr txBox="1"/>
            <p:nvPr/>
          </p:nvSpPr>
          <p:spPr>
            <a:xfrm>
              <a:off x="5249311" y="939769"/>
              <a:ext cx="1113480"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3.0</a:t>
              </a:r>
              <a:endParaRPr sz="1600" b="0" i="0" u="none" strike="noStrike" cap="none">
                <a:solidFill>
                  <a:schemeClr val="dk1"/>
                </a:solidFill>
                <a:latin typeface="Roboto Condensed"/>
                <a:ea typeface="Roboto Condensed"/>
                <a:cs typeface="Roboto Condensed"/>
                <a:sym typeface="Roboto Condensed"/>
              </a:endParaRPr>
            </a:p>
          </p:txBody>
        </p:sp>
        <p:sp>
          <p:nvSpPr>
            <p:cNvPr id="209" name="Google Shape;803;p9">
              <a:extLst>
                <a:ext uri="{FF2B5EF4-FFF2-40B4-BE49-F238E27FC236}">
                  <a16:creationId xmlns:a16="http://schemas.microsoft.com/office/drawing/2014/main" id="{4B256A85-7B20-5C7E-E28B-7B91E19DB99F}"/>
                </a:ext>
              </a:extLst>
            </p:cNvPr>
            <p:cNvSpPr/>
            <p:nvPr/>
          </p:nvSpPr>
          <p:spPr>
            <a:xfrm>
              <a:off x="6206175" y="355354"/>
              <a:ext cx="363553" cy="251251"/>
            </a:xfrm>
            <a:prstGeom prst="rightArrow">
              <a:avLst>
                <a:gd name="adj1" fmla="val 60000"/>
                <a:gd name="adj2" fmla="val 50000"/>
              </a:avLst>
            </a:prstGeom>
            <a:solidFill>
              <a:srgbClr val="F1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04;p9">
              <a:extLst>
                <a:ext uri="{FF2B5EF4-FFF2-40B4-BE49-F238E27FC236}">
                  <a16:creationId xmlns:a16="http://schemas.microsoft.com/office/drawing/2014/main" id="{8CD3E0CE-A3FA-A1B6-992C-73F67083C884}"/>
                </a:ext>
              </a:extLst>
            </p:cNvPr>
            <p:cNvSpPr txBox="1"/>
            <p:nvPr/>
          </p:nvSpPr>
          <p:spPr>
            <a:xfrm>
              <a:off x="6206175" y="405604"/>
              <a:ext cx="288178" cy="1507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211" name="Google Shape;805;p9">
              <a:extLst>
                <a:ext uri="{FF2B5EF4-FFF2-40B4-BE49-F238E27FC236}">
                  <a16:creationId xmlns:a16="http://schemas.microsoft.com/office/drawing/2014/main" id="{7371CB87-DFDB-8605-9948-DC26A12C0992}"/>
                </a:ext>
              </a:extLst>
            </p:cNvPr>
            <p:cNvSpPr/>
            <p:nvPr/>
          </p:nvSpPr>
          <p:spPr>
            <a:xfrm>
              <a:off x="6720638" y="223832"/>
              <a:ext cx="992870" cy="771443"/>
            </a:xfrm>
            <a:prstGeom prst="roundRect">
              <a:avLst>
                <a:gd name="adj" fmla="val 10000"/>
              </a:avLst>
            </a:prstGeom>
            <a:solidFill>
              <a:schemeClr val="accent5">
                <a:alpha val="63137"/>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06;p9">
              <a:extLst>
                <a:ext uri="{FF2B5EF4-FFF2-40B4-BE49-F238E27FC236}">
                  <a16:creationId xmlns:a16="http://schemas.microsoft.com/office/drawing/2014/main" id="{6144352C-0685-AFCA-C7D6-BE7A4E75B1A4}"/>
                </a:ext>
              </a:extLst>
            </p:cNvPr>
            <p:cNvSpPr txBox="1"/>
            <p:nvPr/>
          </p:nvSpPr>
          <p:spPr>
            <a:xfrm>
              <a:off x="6720638" y="223832"/>
              <a:ext cx="992870" cy="514295"/>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June 2009</a:t>
              </a:r>
              <a:endParaRPr sz="1800">
                <a:solidFill>
                  <a:schemeClr val="lt1"/>
                </a:solidFill>
                <a:latin typeface="Roboto Condensed"/>
                <a:ea typeface="Roboto Condensed"/>
                <a:cs typeface="Roboto Condensed"/>
                <a:sym typeface="Roboto Condensed"/>
              </a:endParaRPr>
            </a:p>
          </p:txBody>
        </p:sp>
        <p:sp>
          <p:nvSpPr>
            <p:cNvPr id="213" name="Google Shape;807;p9">
              <a:extLst>
                <a:ext uri="{FF2B5EF4-FFF2-40B4-BE49-F238E27FC236}">
                  <a16:creationId xmlns:a16="http://schemas.microsoft.com/office/drawing/2014/main" id="{A65A2851-9412-1FCA-7B5F-A660904FFE3A}"/>
                </a:ext>
              </a:extLst>
            </p:cNvPr>
            <p:cNvSpPr/>
            <p:nvPr/>
          </p:nvSpPr>
          <p:spPr>
            <a:xfrm>
              <a:off x="6914426" y="926062"/>
              <a:ext cx="1140894"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08;p9">
              <a:extLst>
                <a:ext uri="{FF2B5EF4-FFF2-40B4-BE49-F238E27FC236}">
                  <a16:creationId xmlns:a16="http://schemas.microsoft.com/office/drawing/2014/main" id="{1DC5E1B5-CC3E-AB09-0255-D26F3798CBE3}"/>
                </a:ext>
              </a:extLst>
            </p:cNvPr>
            <p:cNvSpPr txBox="1"/>
            <p:nvPr/>
          </p:nvSpPr>
          <p:spPr>
            <a:xfrm>
              <a:off x="6928133" y="939769"/>
              <a:ext cx="1113480"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3.1</a:t>
              </a:r>
              <a:endParaRPr sz="1600" b="0" i="0" u="none" strike="noStrike" cap="none">
                <a:solidFill>
                  <a:schemeClr val="dk1"/>
                </a:solidFill>
                <a:latin typeface="Roboto Condensed"/>
                <a:ea typeface="Roboto Condensed"/>
                <a:cs typeface="Roboto Condensed"/>
                <a:sym typeface="Roboto Condensed"/>
              </a:endParaRPr>
            </a:p>
          </p:txBody>
        </p:sp>
        <p:sp>
          <p:nvSpPr>
            <p:cNvPr id="215" name="Google Shape;809;p9">
              <a:extLst>
                <a:ext uri="{FF2B5EF4-FFF2-40B4-BE49-F238E27FC236}">
                  <a16:creationId xmlns:a16="http://schemas.microsoft.com/office/drawing/2014/main" id="{B548AE94-6F8D-8CB1-F98D-DE9901A50BF0}"/>
                </a:ext>
              </a:extLst>
            </p:cNvPr>
            <p:cNvSpPr/>
            <p:nvPr/>
          </p:nvSpPr>
          <p:spPr>
            <a:xfrm>
              <a:off x="7884996" y="355354"/>
              <a:ext cx="363553" cy="251251"/>
            </a:xfrm>
            <a:prstGeom prst="rightArrow">
              <a:avLst>
                <a:gd name="adj1" fmla="val 60000"/>
                <a:gd name="adj2" fmla="val 50000"/>
              </a:avLst>
            </a:prstGeom>
            <a:solidFill>
              <a:srgbClr val="F5C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10;p9">
              <a:extLst>
                <a:ext uri="{FF2B5EF4-FFF2-40B4-BE49-F238E27FC236}">
                  <a16:creationId xmlns:a16="http://schemas.microsoft.com/office/drawing/2014/main" id="{DD1A5E2B-DAFB-5973-E555-1808C93884C2}"/>
                </a:ext>
              </a:extLst>
            </p:cNvPr>
            <p:cNvSpPr txBox="1"/>
            <p:nvPr/>
          </p:nvSpPr>
          <p:spPr>
            <a:xfrm>
              <a:off x="7884996" y="405604"/>
              <a:ext cx="288178" cy="1507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Roboto Condensed"/>
                <a:buNone/>
              </a:pPr>
              <a:endParaRPr sz="1000">
                <a:solidFill>
                  <a:schemeClr val="lt1"/>
                </a:solidFill>
                <a:latin typeface="Roboto Condensed"/>
                <a:ea typeface="Roboto Condensed"/>
                <a:cs typeface="Roboto Condensed"/>
                <a:sym typeface="Roboto Condensed"/>
              </a:endParaRPr>
            </a:p>
          </p:txBody>
        </p:sp>
        <p:sp>
          <p:nvSpPr>
            <p:cNvPr id="217" name="Google Shape;811;p9">
              <a:extLst>
                <a:ext uri="{FF2B5EF4-FFF2-40B4-BE49-F238E27FC236}">
                  <a16:creationId xmlns:a16="http://schemas.microsoft.com/office/drawing/2014/main" id="{E5488C7F-2896-B9AC-2B7B-F247ECC7513E}"/>
                </a:ext>
              </a:extLst>
            </p:cNvPr>
            <p:cNvSpPr/>
            <p:nvPr/>
          </p:nvSpPr>
          <p:spPr>
            <a:xfrm>
              <a:off x="8399460" y="223832"/>
              <a:ext cx="992870" cy="771443"/>
            </a:xfrm>
            <a:prstGeom prst="roundRect">
              <a:avLst>
                <a:gd name="adj" fmla="val 10000"/>
              </a:avLst>
            </a:prstGeom>
            <a:solidFill>
              <a:schemeClr val="accent5">
                <a:alpha val="56862"/>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12;p9">
              <a:extLst>
                <a:ext uri="{FF2B5EF4-FFF2-40B4-BE49-F238E27FC236}">
                  <a16:creationId xmlns:a16="http://schemas.microsoft.com/office/drawing/2014/main" id="{05602BDF-87FA-78C2-FEA1-F9336DC52A87}"/>
                </a:ext>
              </a:extLst>
            </p:cNvPr>
            <p:cNvSpPr txBox="1"/>
            <p:nvPr/>
          </p:nvSpPr>
          <p:spPr>
            <a:xfrm>
              <a:off x="8399460" y="223832"/>
              <a:ext cx="992870" cy="514295"/>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Feb 2011</a:t>
              </a:r>
              <a:endParaRPr sz="1800">
                <a:solidFill>
                  <a:schemeClr val="lt1"/>
                </a:solidFill>
                <a:latin typeface="Roboto Condensed"/>
                <a:ea typeface="Roboto Condensed"/>
                <a:cs typeface="Roboto Condensed"/>
                <a:sym typeface="Roboto Condensed"/>
              </a:endParaRPr>
            </a:p>
          </p:txBody>
        </p:sp>
        <p:sp>
          <p:nvSpPr>
            <p:cNvPr id="219" name="Google Shape;813;p9">
              <a:extLst>
                <a:ext uri="{FF2B5EF4-FFF2-40B4-BE49-F238E27FC236}">
                  <a16:creationId xmlns:a16="http://schemas.microsoft.com/office/drawing/2014/main" id="{20789279-97D5-9F9E-FA62-A33E22ED04B8}"/>
                </a:ext>
              </a:extLst>
            </p:cNvPr>
            <p:cNvSpPr/>
            <p:nvPr/>
          </p:nvSpPr>
          <p:spPr>
            <a:xfrm>
              <a:off x="8593248" y="926062"/>
              <a:ext cx="1140894"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14;p9">
              <a:extLst>
                <a:ext uri="{FF2B5EF4-FFF2-40B4-BE49-F238E27FC236}">
                  <a16:creationId xmlns:a16="http://schemas.microsoft.com/office/drawing/2014/main" id="{994CB3BF-B2A0-214F-955C-32805E32ACE6}"/>
                </a:ext>
              </a:extLst>
            </p:cNvPr>
            <p:cNvSpPr txBox="1"/>
            <p:nvPr/>
          </p:nvSpPr>
          <p:spPr>
            <a:xfrm>
              <a:off x="8606955" y="939769"/>
              <a:ext cx="1113480"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3.2</a:t>
              </a:r>
              <a:endParaRPr sz="1600" b="0" i="0" u="none" strike="noStrike" cap="none">
                <a:solidFill>
                  <a:schemeClr val="dk1"/>
                </a:solidFill>
                <a:latin typeface="Roboto Condensed"/>
                <a:ea typeface="Roboto Condensed"/>
                <a:cs typeface="Roboto Condensed"/>
                <a:sym typeface="Roboto Condensed"/>
              </a:endParaRPr>
            </a:p>
          </p:txBody>
        </p:sp>
        <p:sp>
          <p:nvSpPr>
            <p:cNvPr id="221" name="Google Shape;815;p9">
              <a:extLst>
                <a:ext uri="{FF2B5EF4-FFF2-40B4-BE49-F238E27FC236}">
                  <a16:creationId xmlns:a16="http://schemas.microsoft.com/office/drawing/2014/main" id="{6162A6EC-A13A-D95F-713E-0966FB6ED2A3}"/>
                </a:ext>
              </a:extLst>
            </p:cNvPr>
            <p:cNvSpPr/>
            <p:nvPr/>
          </p:nvSpPr>
          <p:spPr>
            <a:xfrm>
              <a:off x="9563818" y="355354"/>
              <a:ext cx="363553" cy="251251"/>
            </a:xfrm>
            <a:prstGeom prst="rightArrow">
              <a:avLst>
                <a:gd name="adj1" fmla="val 60000"/>
                <a:gd name="adj2" fmla="val 50000"/>
              </a:avLst>
            </a:prstGeom>
            <a:solidFill>
              <a:srgbClr val="F8D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16;p9">
              <a:extLst>
                <a:ext uri="{FF2B5EF4-FFF2-40B4-BE49-F238E27FC236}">
                  <a16:creationId xmlns:a16="http://schemas.microsoft.com/office/drawing/2014/main" id="{04D8CC9B-D790-13D4-D3EA-31B846FDA4FC}"/>
                </a:ext>
              </a:extLst>
            </p:cNvPr>
            <p:cNvSpPr txBox="1"/>
            <p:nvPr/>
          </p:nvSpPr>
          <p:spPr>
            <a:xfrm>
              <a:off x="9563818" y="405604"/>
              <a:ext cx="288178" cy="15075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Roboto Condensed"/>
                <a:buNone/>
              </a:pPr>
              <a:endParaRPr sz="1000">
                <a:solidFill>
                  <a:schemeClr val="lt1"/>
                </a:solidFill>
                <a:latin typeface="Roboto Condensed"/>
                <a:ea typeface="Roboto Condensed"/>
                <a:cs typeface="Roboto Condensed"/>
                <a:sym typeface="Roboto Condensed"/>
              </a:endParaRPr>
            </a:p>
          </p:txBody>
        </p:sp>
        <p:sp>
          <p:nvSpPr>
            <p:cNvPr id="223" name="Google Shape;817;p9">
              <a:extLst>
                <a:ext uri="{FF2B5EF4-FFF2-40B4-BE49-F238E27FC236}">
                  <a16:creationId xmlns:a16="http://schemas.microsoft.com/office/drawing/2014/main" id="{280FF68D-7587-EFD1-CCB1-2810A8A85CB8}"/>
                </a:ext>
              </a:extLst>
            </p:cNvPr>
            <p:cNvSpPr/>
            <p:nvPr/>
          </p:nvSpPr>
          <p:spPr>
            <a:xfrm>
              <a:off x="10078281" y="223832"/>
              <a:ext cx="992870" cy="771443"/>
            </a:xfrm>
            <a:prstGeom prst="roundRect">
              <a:avLst>
                <a:gd name="adj" fmla="val 10000"/>
              </a:avLst>
            </a:prstGeom>
            <a:solidFill>
              <a:schemeClr val="accent5">
                <a:alpha val="4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18;p9">
              <a:extLst>
                <a:ext uri="{FF2B5EF4-FFF2-40B4-BE49-F238E27FC236}">
                  <a16:creationId xmlns:a16="http://schemas.microsoft.com/office/drawing/2014/main" id="{41BAE692-CB2E-0BEF-B7D8-933743C67183}"/>
                </a:ext>
              </a:extLst>
            </p:cNvPr>
            <p:cNvSpPr txBox="1"/>
            <p:nvPr/>
          </p:nvSpPr>
          <p:spPr>
            <a:xfrm>
              <a:off x="10078281" y="223832"/>
              <a:ext cx="992870" cy="514295"/>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Sep 2012</a:t>
              </a:r>
              <a:endParaRPr sz="1800">
                <a:solidFill>
                  <a:schemeClr val="lt1"/>
                </a:solidFill>
                <a:latin typeface="Roboto Condensed"/>
                <a:ea typeface="Roboto Condensed"/>
                <a:cs typeface="Roboto Condensed"/>
                <a:sym typeface="Roboto Condensed"/>
              </a:endParaRPr>
            </a:p>
          </p:txBody>
        </p:sp>
        <p:sp>
          <p:nvSpPr>
            <p:cNvPr id="225" name="Google Shape;819;p9">
              <a:extLst>
                <a:ext uri="{FF2B5EF4-FFF2-40B4-BE49-F238E27FC236}">
                  <a16:creationId xmlns:a16="http://schemas.microsoft.com/office/drawing/2014/main" id="{0A7B5448-552A-20D6-27B3-EB52CE5BABEA}"/>
                </a:ext>
              </a:extLst>
            </p:cNvPr>
            <p:cNvSpPr/>
            <p:nvPr/>
          </p:nvSpPr>
          <p:spPr>
            <a:xfrm flipH="1">
              <a:off x="10216316" y="926062"/>
              <a:ext cx="1140894"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20;p9">
              <a:extLst>
                <a:ext uri="{FF2B5EF4-FFF2-40B4-BE49-F238E27FC236}">
                  <a16:creationId xmlns:a16="http://schemas.microsoft.com/office/drawing/2014/main" id="{311C4788-AD0C-E17E-6175-A93A3E1DE769}"/>
                </a:ext>
              </a:extLst>
            </p:cNvPr>
            <p:cNvSpPr txBox="1"/>
            <p:nvPr/>
          </p:nvSpPr>
          <p:spPr>
            <a:xfrm>
              <a:off x="10230023" y="939769"/>
              <a:ext cx="1113480"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3.3</a:t>
              </a:r>
              <a:endParaRPr sz="1600" b="0" i="0" u="none" strike="noStrike" cap="none">
                <a:solidFill>
                  <a:schemeClr val="dk1"/>
                </a:solidFill>
                <a:latin typeface="Roboto Condensed"/>
                <a:ea typeface="Roboto Condensed"/>
                <a:cs typeface="Roboto Condensed"/>
                <a:sym typeface="Roboto Condensed"/>
              </a:endParaRPr>
            </a:p>
          </p:txBody>
        </p:sp>
      </p:grpSp>
      <p:grpSp>
        <p:nvGrpSpPr>
          <p:cNvPr id="227" name="Google Shape;821;p9">
            <a:extLst>
              <a:ext uri="{FF2B5EF4-FFF2-40B4-BE49-F238E27FC236}">
                <a16:creationId xmlns:a16="http://schemas.microsoft.com/office/drawing/2014/main" id="{E0DC2EFE-FC12-ABB8-E5F1-16F18556A269}"/>
              </a:ext>
            </a:extLst>
          </p:cNvPr>
          <p:cNvGrpSpPr/>
          <p:nvPr/>
        </p:nvGrpSpPr>
        <p:grpSpPr>
          <a:xfrm>
            <a:off x="382608" y="3946703"/>
            <a:ext cx="11389432" cy="1141880"/>
            <a:chOff x="1142" y="132798"/>
            <a:chExt cx="11389432" cy="1141880"/>
          </a:xfrm>
        </p:grpSpPr>
        <p:sp>
          <p:nvSpPr>
            <p:cNvPr id="228" name="Google Shape;822;p9">
              <a:extLst>
                <a:ext uri="{FF2B5EF4-FFF2-40B4-BE49-F238E27FC236}">
                  <a16:creationId xmlns:a16="http://schemas.microsoft.com/office/drawing/2014/main" id="{88FE07FD-0E67-5E41-82E3-137F10B56E86}"/>
                </a:ext>
              </a:extLst>
            </p:cNvPr>
            <p:cNvSpPr/>
            <p:nvPr/>
          </p:nvSpPr>
          <p:spPr>
            <a:xfrm>
              <a:off x="1142" y="132798"/>
              <a:ext cx="966325" cy="747341"/>
            </a:xfrm>
            <a:prstGeom prst="roundRect">
              <a:avLst>
                <a:gd name="adj" fmla="val 10000"/>
              </a:avLst>
            </a:prstGeom>
            <a:solidFill>
              <a:schemeClr val="accent5">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23;p9">
              <a:extLst>
                <a:ext uri="{FF2B5EF4-FFF2-40B4-BE49-F238E27FC236}">
                  <a16:creationId xmlns:a16="http://schemas.microsoft.com/office/drawing/2014/main" id="{141BF08C-0B66-29E8-837C-5F3D0319C12E}"/>
                </a:ext>
              </a:extLst>
            </p:cNvPr>
            <p:cNvSpPr txBox="1"/>
            <p:nvPr/>
          </p:nvSpPr>
          <p:spPr>
            <a:xfrm>
              <a:off x="1142" y="132798"/>
              <a:ext cx="966325" cy="498227"/>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Mar 2014</a:t>
              </a:r>
              <a:endParaRPr sz="1800">
                <a:solidFill>
                  <a:schemeClr val="lt1"/>
                </a:solidFill>
                <a:latin typeface="Roboto Condensed"/>
                <a:ea typeface="Roboto Condensed"/>
                <a:cs typeface="Roboto Condensed"/>
                <a:sym typeface="Roboto Condensed"/>
              </a:endParaRPr>
            </a:p>
          </p:txBody>
        </p:sp>
        <p:sp>
          <p:nvSpPr>
            <p:cNvPr id="230" name="Google Shape;824;p9">
              <a:extLst>
                <a:ext uri="{FF2B5EF4-FFF2-40B4-BE49-F238E27FC236}">
                  <a16:creationId xmlns:a16="http://schemas.microsoft.com/office/drawing/2014/main" id="{E4B09CF2-40D4-02B6-00EF-D1FE2D82FCD3}"/>
                </a:ext>
              </a:extLst>
            </p:cNvPr>
            <p:cNvSpPr/>
            <p:nvPr/>
          </p:nvSpPr>
          <p:spPr>
            <a:xfrm>
              <a:off x="125446" y="806680"/>
              <a:ext cx="1141821"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25;p9">
              <a:extLst>
                <a:ext uri="{FF2B5EF4-FFF2-40B4-BE49-F238E27FC236}">
                  <a16:creationId xmlns:a16="http://schemas.microsoft.com/office/drawing/2014/main" id="{7FE6E51E-BEC0-7585-DD2D-503B3060FB7C}"/>
                </a:ext>
              </a:extLst>
            </p:cNvPr>
            <p:cNvSpPr txBox="1"/>
            <p:nvPr/>
          </p:nvSpPr>
          <p:spPr>
            <a:xfrm>
              <a:off x="139153" y="820387"/>
              <a:ext cx="1114407"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3.4</a:t>
              </a:r>
              <a:endParaRPr sz="1600" b="0" i="0" u="none" strike="noStrike" cap="none">
                <a:solidFill>
                  <a:schemeClr val="dk1"/>
                </a:solidFill>
                <a:latin typeface="Roboto Condensed"/>
                <a:ea typeface="Roboto Condensed"/>
                <a:cs typeface="Roboto Condensed"/>
                <a:sym typeface="Roboto Condensed"/>
              </a:endParaRPr>
            </a:p>
          </p:txBody>
        </p:sp>
        <p:sp>
          <p:nvSpPr>
            <p:cNvPr id="232" name="Google Shape;826;p9">
              <a:extLst>
                <a:ext uri="{FF2B5EF4-FFF2-40B4-BE49-F238E27FC236}">
                  <a16:creationId xmlns:a16="http://schemas.microsoft.com/office/drawing/2014/main" id="{22AC9442-63B3-55CE-74F3-4A10EF5384E5}"/>
                </a:ext>
              </a:extLst>
            </p:cNvPr>
            <p:cNvSpPr/>
            <p:nvPr/>
          </p:nvSpPr>
          <p:spPr>
            <a:xfrm>
              <a:off x="1146354" y="253031"/>
              <a:ext cx="379238" cy="257761"/>
            </a:xfrm>
            <a:prstGeom prst="rightArrow">
              <a:avLst>
                <a:gd name="adj1" fmla="val 60000"/>
                <a:gd name="adj2" fmla="val 50000"/>
              </a:avLst>
            </a:prstGeom>
            <a:solidFill>
              <a:srgbClr val="E59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27;p9">
              <a:extLst>
                <a:ext uri="{FF2B5EF4-FFF2-40B4-BE49-F238E27FC236}">
                  <a16:creationId xmlns:a16="http://schemas.microsoft.com/office/drawing/2014/main" id="{F862405F-27B6-F250-0DB7-A72830142013}"/>
                </a:ext>
              </a:extLst>
            </p:cNvPr>
            <p:cNvSpPr txBox="1"/>
            <p:nvPr/>
          </p:nvSpPr>
          <p:spPr>
            <a:xfrm>
              <a:off x="1146354" y="304583"/>
              <a:ext cx="301910" cy="15465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234" name="Google Shape;828;p9">
              <a:extLst>
                <a:ext uri="{FF2B5EF4-FFF2-40B4-BE49-F238E27FC236}">
                  <a16:creationId xmlns:a16="http://schemas.microsoft.com/office/drawing/2014/main" id="{F216EA81-9FAD-9B5D-6043-8880F39F6E28}"/>
                </a:ext>
              </a:extLst>
            </p:cNvPr>
            <p:cNvSpPr/>
            <p:nvPr/>
          </p:nvSpPr>
          <p:spPr>
            <a:xfrm>
              <a:off x="1683012" y="132798"/>
              <a:ext cx="966325" cy="747341"/>
            </a:xfrm>
            <a:prstGeom prst="roundRect">
              <a:avLst>
                <a:gd name="adj" fmla="val 10000"/>
              </a:avLst>
            </a:prstGeom>
            <a:solidFill>
              <a:schemeClr val="accent5">
                <a:alpha val="83137"/>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29;p9">
              <a:extLst>
                <a:ext uri="{FF2B5EF4-FFF2-40B4-BE49-F238E27FC236}">
                  <a16:creationId xmlns:a16="http://schemas.microsoft.com/office/drawing/2014/main" id="{B39F7B8F-DB1A-2146-C90D-049DAE4DE016}"/>
                </a:ext>
              </a:extLst>
            </p:cNvPr>
            <p:cNvSpPr txBox="1"/>
            <p:nvPr/>
          </p:nvSpPr>
          <p:spPr>
            <a:xfrm>
              <a:off x="1683012" y="132798"/>
              <a:ext cx="966325" cy="498227"/>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Sept 2015</a:t>
              </a:r>
              <a:endParaRPr sz="1800">
                <a:solidFill>
                  <a:schemeClr val="lt1"/>
                </a:solidFill>
                <a:latin typeface="Roboto Condensed"/>
                <a:ea typeface="Roboto Condensed"/>
                <a:cs typeface="Roboto Condensed"/>
                <a:sym typeface="Roboto Condensed"/>
              </a:endParaRPr>
            </a:p>
          </p:txBody>
        </p:sp>
        <p:sp>
          <p:nvSpPr>
            <p:cNvPr id="236" name="Google Shape;830;p9">
              <a:extLst>
                <a:ext uri="{FF2B5EF4-FFF2-40B4-BE49-F238E27FC236}">
                  <a16:creationId xmlns:a16="http://schemas.microsoft.com/office/drawing/2014/main" id="{56118E6F-16FB-CA5B-1723-CE1C12B6E9E2}"/>
                </a:ext>
              </a:extLst>
            </p:cNvPr>
            <p:cNvSpPr/>
            <p:nvPr/>
          </p:nvSpPr>
          <p:spPr>
            <a:xfrm>
              <a:off x="1807316" y="806680"/>
              <a:ext cx="1141821"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31;p9">
              <a:extLst>
                <a:ext uri="{FF2B5EF4-FFF2-40B4-BE49-F238E27FC236}">
                  <a16:creationId xmlns:a16="http://schemas.microsoft.com/office/drawing/2014/main" id="{723B14DD-40C4-44F0-FD67-738A45384262}"/>
                </a:ext>
              </a:extLst>
            </p:cNvPr>
            <p:cNvSpPr txBox="1"/>
            <p:nvPr/>
          </p:nvSpPr>
          <p:spPr>
            <a:xfrm>
              <a:off x="1821023" y="820387"/>
              <a:ext cx="1114407"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3.5</a:t>
              </a:r>
              <a:endParaRPr sz="1600" b="0" i="0" u="none" strike="noStrike" cap="none">
                <a:solidFill>
                  <a:schemeClr val="dk1"/>
                </a:solidFill>
                <a:latin typeface="Roboto Condensed"/>
                <a:ea typeface="Roboto Condensed"/>
                <a:cs typeface="Roboto Condensed"/>
                <a:sym typeface="Roboto Condensed"/>
              </a:endParaRPr>
            </a:p>
          </p:txBody>
        </p:sp>
        <p:sp>
          <p:nvSpPr>
            <p:cNvPr id="238" name="Google Shape;832;p9">
              <a:extLst>
                <a:ext uri="{FF2B5EF4-FFF2-40B4-BE49-F238E27FC236}">
                  <a16:creationId xmlns:a16="http://schemas.microsoft.com/office/drawing/2014/main" id="{35812DEE-CE28-9762-2BC6-1DFE9813D6A2}"/>
                </a:ext>
              </a:extLst>
            </p:cNvPr>
            <p:cNvSpPr/>
            <p:nvPr/>
          </p:nvSpPr>
          <p:spPr>
            <a:xfrm>
              <a:off x="2828224" y="253031"/>
              <a:ext cx="379238" cy="257761"/>
            </a:xfrm>
            <a:prstGeom prst="rightArrow">
              <a:avLst>
                <a:gd name="adj1" fmla="val 60000"/>
                <a:gd name="adj2" fmla="val 50000"/>
              </a:avLst>
            </a:prstGeom>
            <a:solidFill>
              <a:srgbClr val="EB9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33;p9">
              <a:extLst>
                <a:ext uri="{FF2B5EF4-FFF2-40B4-BE49-F238E27FC236}">
                  <a16:creationId xmlns:a16="http://schemas.microsoft.com/office/drawing/2014/main" id="{59549CE8-6EF3-0715-EED5-CE383C359441}"/>
                </a:ext>
              </a:extLst>
            </p:cNvPr>
            <p:cNvSpPr txBox="1"/>
            <p:nvPr/>
          </p:nvSpPr>
          <p:spPr>
            <a:xfrm>
              <a:off x="2828224" y="304583"/>
              <a:ext cx="301910" cy="15465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240" name="Google Shape;834;p9">
              <a:extLst>
                <a:ext uri="{FF2B5EF4-FFF2-40B4-BE49-F238E27FC236}">
                  <a16:creationId xmlns:a16="http://schemas.microsoft.com/office/drawing/2014/main" id="{C53BA9B4-780E-F9B5-C471-9BAF4143B40D}"/>
                </a:ext>
              </a:extLst>
            </p:cNvPr>
            <p:cNvSpPr/>
            <p:nvPr/>
          </p:nvSpPr>
          <p:spPr>
            <a:xfrm>
              <a:off x="3364882" y="132798"/>
              <a:ext cx="966325" cy="747341"/>
            </a:xfrm>
            <a:prstGeom prst="roundRect">
              <a:avLst>
                <a:gd name="adj" fmla="val 10000"/>
              </a:avLst>
            </a:prstGeom>
            <a:solidFill>
              <a:schemeClr val="accent5">
                <a:alpha val="76862"/>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35;p9">
              <a:extLst>
                <a:ext uri="{FF2B5EF4-FFF2-40B4-BE49-F238E27FC236}">
                  <a16:creationId xmlns:a16="http://schemas.microsoft.com/office/drawing/2014/main" id="{B2A93DFE-898E-51FA-3DA7-74C3AB9C0264}"/>
                </a:ext>
              </a:extLst>
            </p:cNvPr>
            <p:cNvSpPr txBox="1"/>
            <p:nvPr/>
          </p:nvSpPr>
          <p:spPr>
            <a:xfrm>
              <a:off x="3364882" y="132798"/>
              <a:ext cx="966325" cy="498227"/>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Dec 2016</a:t>
              </a:r>
              <a:endParaRPr sz="1800">
                <a:solidFill>
                  <a:schemeClr val="lt1"/>
                </a:solidFill>
                <a:latin typeface="Roboto Condensed"/>
                <a:ea typeface="Roboto Condensed"/>
                <a:cs typeface="Roboto Condensed"/>
                <a:sym typeface="Roboto Condensed"/>
              </a:endParaRPr>
            </a:p>
          </p:txBody>
        </p:sp>
        <p:sp>
          <p:nvSpPr>
            <p:cNvPr id="242" name="Google Shape;836;p9">
              <a:extLst>
                <a:ext uri="{FF2B5EF4-FFF2-40B4-BE49-F238E27FC236}">
                  <a16:creationId xmlns:a16="http://schemas.microsoft.com/office/drawing/2014/main" id="{2AD250EA-2F44-D002-B263-391FED44FACA}"/>
                </a:ext>
              </a:extLst>
            </p:cNvPr>
            <p:cNvSpPr/>
            <p:nvPr/>
          </p:nvSpPr>
          <p:spPr>
            <a:xfrm>
              <a:off x="3489185" y="806680"/>
              <a:ext cx="1141821"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37;p9">
              <a:extLst>
                <a:ext uri="{FF2B5EF4-FFF2-40B4-BE49-F238E27FC236}">
                  <a16:creationId xmlns:a16="http://schemas.microsoft.com/office/drawing/2014/main" id="{2A22151F-58EC-DF6C-E8C2-0D1B50AF4B23}"/>
                </a:ext>
              </a:extLst>
            </p:cNvPr>
            <p:cNvSpPr txBox="1"/>
            <p:nvPr/>
          </p:nvSpPr>
          <p:spPr>
            <a:xfrm>
              <a:off x="3502892" y="820387"/>
              <a:ext cx="1114407"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3.6</a:t>
              </a:r>
              <a:endParaRPr sz="1600" b="0" i="0" u="none" strike="noStrike" cap="none">
                <a:solidFill>
                  <a:schemeClr val="dk1"/>
                </a:solidFill>
                <a:latin typeface="Roboto Condensed"/>
                <a:ea typeface="Roboto Condensed"/>
                <a:cs typeface="Roboto Condensed"/>
                <a:sym typeface="Roboto Condensed"/>
              </a:endParaRPr>
            </a:p>
          </p:txBody>
        </p:sp>
        <p:sp>
          <p:nvSpPr>
            <p:cNvPr id="244" name="Google Shape;838;p9">
              <a:extLst>
                <a:ext uri="{FF2B5EF4-FFF2-40B4-BE49-F238E27FC236}">
                  <a16:creationId xmlns:a16="http://schemas.microsoft.com/office/drawing/2014/main" id="{F274CD05-4CAE-0BA1-91DF-88525EDB29B3}"/>
                </a:ext>
              </a:extLst>
            </p:cNvPr>
            <p:cNvSpPr/>
            <p:nvPr/>
          </p:nvSpPr>
          <p:spPr>
            <a:xfrm>
              <a:off x="4510094" y="253031"/>
              <a:ext cx="379238" cy="257761"/>
            </a:xfrm>
            <a:prstGeom prst="rightArrow">
              <a:avLst>
                <a:gd name="adj1" fmla="val 60000"/>
                <a:gd name="adj2" fmla="val 50000"/>
              </a:avLst>
            </a:prstGeom>
            <a:solidFill>
              <a:srgbClr val="EEA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39;p9">
              <a:extLst>
                <a:ext uri="{FF2B5EF4-FFF2-40B4-BE49-F238E27FC236}">
                  <a16:creationId xmlns:a16="http://schemas.microsoft.com/office/drawing/2014/main" id="{F01D0211-8D1A-2B4A-5FC7-CDF18875DC99}"/>
                </a:ext>
              </a:extLst>
            </p:cNvPr>
            <p:cNvSpPr txBox="1"/>
            <p:nvPr/>
          </p:nvSpPr>
          <p:spPr>
            <a:xfrm>
              <a:off x="4510094" y="304583"/>
              <a:ext cx="301910" cy="15465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a:solidFill>
                  <a:schemeClr val="lt1"/>
                </a:solidFill>
                <a:latin typeface="Roboto Condensed"/>
                <a:ea typeface="Roboto Condensed"/>
                <a:cs typeface="Roboto Condensed"/>
                <a:sym typeface="Roboto Condensed"/>
              </a:endParaRPr>
            </a:p>
          </p:txBody>
        </p:sp>
        <p:sp>
          <p:nvSpPr>
            <p:cNvPr id="246" name="Google Shape;840;p9">
              <a:extLst>
                <a:ext uri="{FF2B5EF4-FFF2-40B4-BE49-F238E27FC236}">
                  <a16:creationId xmlns:a16="http://schemas.microsoft.com/office/drawing/2014/main" id="{53A2A95B-86DC-A586-F159-B966CA6E80EB}"/>
                </a:ext>
              </a:extLst>
            </p:cNvPr>
            <p:cNvSpPr/>
            <p:nvPr/>
          </p:nvSpPr>
          <p:spPr>
            <a:xfrm>
              <a:off x="5046751" y="132798"/>
              <a:ext cx="966325" cy="747341"/>
            </a:xfrm>
            <a:prstGeom prst="roundRect">
              <a:avLst>
                <a:gd name="adj" fmla="val 10000"/>
              </a:avLst>
            </a:prstGeom>
            <a:solidFill>
              <a:schemeClr val="accent5">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41;p9">
              <a:extLst>
                <a:ext uri="{FF2B5EF4-FFF2-40B4-BE49-F238E27FC236}">
                  <a16:creationId xmlns:a16="http://schemas.microsoft.com/office/drawing/2014/main" id="{4C396F75-D333-792E-EE6F-AD877297C83D}"/>
                </a:ext>
              </a:extLst>
            </p:cNvPr>
            <p:cNvSpPr txBox="1"/>
            <p:nvPr/>
          </p:nvSpPr>
          <p:spPr>
            <a:xfrm>
              <a:off x="5046751" y="132798"/>
              <a:ext cx="966325" cy="498227"/>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June 2018</a:t>
              </a:r>
              <a:endParaRPr sz="1800">
                <a:solidFill>
                  <a:schemeClr val="lt1"/>
                </a:solidFill>
                <a:latin typeface="Roboto Condensed"/>
                <a:ea typeface="Roboto Condensed"/>
                <a:cs typeface="Roboto Condensed"/>
                <a:sym typeface="Roboto Condensed"/>
              </a:endParaRPr>
            </a:p>
          </p:txBody>
        </p:sp>
        <p:sp>
          <p:nvSpPr>
            <p:cNvPr id="248" name="Google Shape;842;p9">
              <a:extLst>
                <a:ext uri="{FF2B5EF4-FFF2-40B4-BE49-F238E27FC236}">
                  <a16:creationId xmlns:a16="http://schemas.microsoft.com/office/drawing/2014/main" id="{E6E7921D-0E02-2C57-B91F-B64CAF993DDA}"/>
                </a:ext>
              </a:extLst>
            </p:cNvPr>
            <p:cNvSpPr/>
            <p:nvPr/>
          </p:nvSpPr>
          <p:spPr>
            <a:xfrm>
              <a:off x="5171055" y="806680"/>
              <a:ext cx="1141821"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43;p9">
              <a:extLst>
                <a:ext uri="{FF2B5EF4-FFF2-40B4-BE49-F238E27FC236}">
                  <a16:creationId xmlns:a16="http://schemas.microsoft.com/office/drawing/2014/main" id="{C9007C2B-3C33-16D6-A147-04103B7FA373}"/>
                </a:ext>
              </a:extLst>
            </p:cNvPr>
            <p:cNvSpPr txBox="1"/>
            <p:nvPr/>
          </p:nvSpPr>
          <p:spPr>
            <a:xfrm>
              <a:off x="5184762" y="820387"/>
              <a:ext cx="1114407"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3.7</a:t>
              </a:r>
              <a:endParaRPr sz="1600" b="0" i="0" u="none" strike="noStrike" cap="none">
                <a:solidFill>
                  <a:schemeClr val="dk1"/>
                </a:solidFill>
                <a:latin typeface="Roboto Condensed"/>
                <a:ea typeface="Roboto Condensed"/>
                <a:cs typeface="Roboto Condensed"/>
                <a:sym typeface="Roboto Condensed"/>
              </a:endParaRPr>
            </a:p>
          </p:txBody>
        </p:sp>
        <p:sp>
          <p:nvSpPr>
            <p:cNvPr id="250" name="Google Shape;844;p9">
              <a:extLst>
                <a:ext uri="{FF2B5EF4-FFF2-40B4-BE49-F238E27FC236}">
                  <a16:creationId xmlns:a16="http://schemas.microsoft.com/office/drawing/2014/main" id="{FADB54EC-8146-3B30-DDE6-AE1956755C3D}"/>
                </a:ext>
              </a:extLst>
            </p:cNvPr>
            <p:cNvSpPr/>
            <p:nvPr/>
          </p:nvSpPr>
          <p:spPr>
            <a:xfrm>
              <a:off x="6191963" y="253031"/>
              <a:ext cx="379238" cy="257761"/>
            </a:xfrm>
            <a:prstGeom prst="rightArrow">
              <a:avLst>
                <a:gd name="adj1" fmla="val 60000"/>
                <a:gd name="adj2" fmla="val 50000"/>
              </a:avLst>
            </a:prstGeom>
            <a:solidFill>
              <a:srgbClr val="F1B3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45;p9">
              <a:extLst>
                <a:ext uri="{FF2B5EF4-FFF2-40B4-BE49-F238E27FC236}">
                  <a16:creationId xmlns:a16="http://schemas.microsoft.com/office/drawing/2014/main" id="{393837F7-C59D-3847-A5B9-439EF6DABE07}"/>
                </a:ext>
              </a:extLst>
            </p:cNvPr>
            <p:cNvSpPr txBox="1"/>
            <p:nvPr/>
          </p:nvSpPr>
          <p:spPr>
            <a:xfrm>
              <a:off x="6191963" y="304583"/>
              <a:ext cx="301910" cy="15465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Roboto Condensed"/>
                <a:buNone/>
              </a:pPr>
              <a:endParaRPr sz="1000">
                <a:solidFill>
                  <a:schemeClr val="lt1"/>
                </a:solidFill>
                <a:latin typeface="Roboto Condensed"/>
                <a:ea typeface="Roboto Condensed"/>
                <a:cs typeface="Roboto Condensed"/>
                <a:sym typeface="Roboto Condensed"/>
              </a:endParaRPr>
            </a:p>
          </p:txBody>
        </p:sp>
        <p:sp>
          <p:nvSpPr>
            <p:cNvPr id="252" name="Google Shape;846;p9">
              <a:extLst>
                <a:ext uri="{FF2B5EF4-FFF2-40B4-BE49-F238E27FC236}">
                  <a16:creationId xmlns:a16="http://schemas.microsoft.com/office/drawing/2014/main" id="{9985378A-7BAA-87D2-DDDF-DAC62BAF9668}"/>
                </a:ext>
              </a:extLst>
            </p:cNvPr>
            <p:cNvSpPr/>
            <p:nvPr/>
          </p:nvSpPr>
          <p:spPr>
            <a:xfrm>
              <a:off x="6728621" y="132798"/>
              <a:ext cx="966325" cy="747341"/>
            </a:xfrm>
            <a:prstGeom prst="roundRect">
              <a:avLst>
                <a:gd name="adj" fmla="val 10000"/>
              </a:avLst>
            </a:prstGeom>
            <a:solidFill>
              <a:schemeClr val="accent5">
                <a:alpha val="63137"/>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47;p9">
              <a:extLst>
                <a:ext uri="{FF2B5EF4-FFF2-40B4-BE49-F238E27FC236}">
                  <a16:creationId xmlns:a16="http://schemas.microsoft.com/office/drawing/2014/main" id="{BC45EECA-6C02-3F01-EC35-594AE9B184D0}"/>
                </a:ext>
              </a:extLst>
            </p:cNvPr>
            <p:cNvSpPr txBox="1"/>
            <p:nvPr/>
          </p:nvSpPr>
          <p:spPr>
            <a:xfrm>
              <a:off x="6728621" y="132798"/>
              <a:ext cx="966325" cy="498227"/>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Oct 2019</a:t>
              </a:r>
              <a:endParaRPr/>
            </a:p>
          </p:txBody>
        </p:sp>
        <p:sp>
          <p:nvSpPr>
            <p:cNvPr id="254" name="Google Shape;848;p9">
              <a:extLst>
                <a:ext uri="{FF2B5EF4-FFF2-40B4-BE49-F238E27FC236}">
                  <a16:creationId xmlns:a16="http://schemas.microsoft.com/office/drawing/2014/main" id="{1B0B5360-DC70-DB47-D788-06546036A1D8}"/>
                </a:ext>
              </a:extLst>
            </p:cNvPr>
            <p:cNvSpPr/>
            <p:nvPr/>
          </p:nvSpPr>
          <p:spPr>
            <a:xfrm>
              <a:off x="6852925" y="806680"/>
              <a:ext cx="1141821"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849;p9">
              <a:extLst>
                <a:ext uri="{FF2B5EF4-FFF2-40B4-BE49-F238E27FC236}">
                  <a16:creationId xmlns:a16="http://schemas.microsoft.com/office/drawing/2014/main" id="{B47A5B8C-BA53-CA22-4AF0-E65BCC720118}"/>
                </a:ext>
              </a:extLst>
            </p:cNvPr>
            <p:cNvSpPr txBox="1"/>
            <p:nvPr/>
          </p:nvSpPr>
          <p:spPr>
            <a:xfrm>
              <a:off x="6866632" y="820387"/>
              <a:ext cx="1114407"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3.8</a:t>
              </a:r>
              <a:endParaRPr sz="1600" b="0" i="0" u="none" strike="noStrike" cap="none">
                <a:solidFill>
                  <a:schemeClr val="dk1"/>
                </a:solidFill>
                <a:latin typeface="Roboto Condensed"/>
                <a:ea typeface="Roboto Condensed"/>
                <a:cs typeface="Roboto Condensed"/>
                <a:sym typeface="Roboto Condensed"/>
              </a:endParaRPr>
            </a:p>
          </p:txBody>
        </p:sp>
        <p:sp>
          <p:nvSpPr>
            <p:cNvPr id="256" name="Google Shape;850;p9">
              <a:extLst>
                <a:ext uri="{FF2B5EF4-FFF2-40B4-BE49-F238E27FC236}">
                  <a16:creationId xmlns:a16="http://schemas.microsoft.com/office/drawing/2014/main" id="{56BB840D-B7BF-8E4A-B1C7-C3EBAF5C0D1B}"/>
                </a:ext>
              </a:extLst>
            </p:cNvPr>
            <p:cNvSpPr/>
            <p:nvPr/>
          </p:nvSpPr>
          <p:spPr>
            <a:xfrm>
              <a:off x="7873833" y="253031"/>
              <a:ext cx="379238" cy="257761"/>
            </a:xfrm>
            <a:prstGeom prst="rightArrow">
              <a:avLst>
                <a:gd name="adj1" fmla="val 60000"/>
                <a:gd name="adj2" fmla="val 50000"/>
              </a:avLst>
            </a:prstGeom>
            <a:solidFill>
              <a:srgbClr val="F5C2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51;p9">
              <a:extLst>
                <a:ext uri="{FF2B5EF4-FFF2-40B4-BE49-F238E27FC236}">
                  <a16:creationId xmlns:a16="http://schemas.microsoft.com/office/drawing/2014/main" id="{2B6A7F24-ADEB-7412-39A9-2AE73955AC1D}"/>
                </a:ext>
              </a:extLst>
            </p:cNvPr>
            <p:cNvSpPr txBox="1"/>
            <p:nvPr/>
          </p:nvSpPr>
          <p:spPr>
            <a:xfrm>
              <a:off x="7873833" y="304583"/>
              <a:ext cx="301910" cy="15465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Roboto Condensed"/>
                <a:buNone/>
              </a:pPr>
              <a:endParaRPr sz="1000">
                <a:solidFill>
                  <a:schemeClr val="lt1"/>
                </a:solidFill>
                <a:latin typeface="Roboto Condensed"/>
                <a:ea typeface="Roboto Condensed"/>
                <a:cs typeface="Roboto Condensed"/>
                <a:sym typeface="Roboto Condensed"/>
              </a:endParaRPr>
            </a:p>
          </p:txBody>
        </p:sp>
        <p:sp>
          <p:nvSpPr>
            <p:cNvPr id="258" name="Google Shape;852;p9">
              <a:extLst>
                <a:ext uri="{FF2B5EF4-FFF2-40B4-BE49-F238E27FC236}">
                  <a16:creationId xmlns:a16="http://schemas.microsoft.com/office/drawing/2014/main" id="{71F4F2E7-42E2-2D70-61C7-B4CA79513D8D}"/>
                </a:ext>
              </a:extLst>
            </p:cNvPr>
            <p:cNvSpPr/>
            <p:nvPr/>
          </p:nvSpPr>
          <p:spPr>
            <a:xfrm>
              <a:off x="8410491" y="132798"/>
              <a:ext cx="966325" cy="747341"/>
            </a:xfrm>
            <a:prstGeom prst="roundRect">
              <a:avLst>
                <a:gd name="adj" fmla="val 10000"/>
              </a:avLst>
            </a:prstGeom>
            <a:solidFill>
              <a:schemeClr val="accent5">
                <a:alpha val="56862"/>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53;p9">
              <a:extLst>
                <a:ext uri="{FF2B5EF4-FFF2-40B4-BE49-F238E27FC236}">
                  <a16:creationId xmlns:a16="http://schemas.microsoft.com/office/drawing/2014/main" id="{041BFAC1-5C02-FA32-3179-C9BBBDF068CB}"/>
                </a:ext>
              </a:extLst>
            </p:cNvPr>
            <p:cNvSpPr txBox="1"/>
            <p:nvPr/>
          </p:nvSpPr>
          <p:spPr>
            <a:xfrm>
              <a:off x="8410491" y="132798"/>
              <a:ext cx="966325" cy="498227"/>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Oct 2020</a:t>
              </a:r>
              <a:endParaRPr/>
            </a:p>
          </p:txBody>
        </p:sp>
        <p:sp>
          <p:nvSpPr>
            <p:cNvPr id="260" name="Google Shape;854;p9">
              <a:extLst>
                <a:ext uri="{FF2B5EF4-FFF2-40B4-BE49-F238E27FC236}">
                  <a16:creationId xmlns:a16="http://schemas.microsoft.com/office/drawing/2014/main" id="{0932FE6E-B2CE-B0CB-72F3-27472C7985BB}"/>
                </a:ext>
              </a:extLst>
            </p:cNvPr>
            <p:cNvSpPr/>
            <p:nvPr/>
          </p:nvSpPr>
          <p:spPr>
            <a:xfrm>
              <a:off x="8534794" y="806680"/>
              <a:ext cx="1141821"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55;p9">
              <a:extLst>
                <a:ext uri="{FF2B5EF4-FFF2-40B4-BE49-F238E27FC236}">
                  <a16:creationId xmlns:a16="http://schemas.microsoft.com/office/drawing/2014/main" id="{EBF05946-B448-C6CB-6210-26DD88B0EB12}"/>
                </a:ext>
              </a:extLst>
            </p:cNvPr>
            <p:cNvSpPr txBox="1"/>
            <p:nvPr/>
          </p:nvSpPr>
          <p:spPr>
            <a:xfrm>
              <a:off x="8548501" y="820387"/>
              <a:ext cx="1114407"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3.9</a:t>
              </a:r>
              <a:endParaRPr sz="1600" b="0" i="0" u="none" strike="noStrike" cap="none">
                <a:solidFill>
                  <a:schemeClr val="dk1"/>
                </a:solidFill>
                <a:latin typeface="Roboto Condensed"/>
                <a:ea typeface="Roboto Condensed"/>
                <a:cs typeface="Roboto Condensed"/>
                <a:sym typeface="Roboto Condensed"/>
              </a:endParaRPr>
            </a:p>
          </p:txBody>
        </p:sp>
        <p:sp>
          <p:nvSpPr>
            <p:cNvPr id="262" name="Google Shape;856;p9">
              <a:extLst>
                <a:ext uri="{FF2B5EF4-FFF2-40B4-BE49-F238E27FC236}">
                  <a16:creationId xmlns:a16="http://schemas.microsoft.com/office/drawing/2014/main" id="{309AC350-8BF1-BDA4-BA79-0E87F9D7AD9F}"/>
                </a:ext>
              </a:extLst>
            </p:cNvPr>
            <p:cNvSpPr/>
            <p:nvPr/>
          </p:nvSpPr>
          <p:spPr>
            <a:xfrm>
              <a:off x="9555703" y="253031"/>
              <a:ext cx="379238" cy="257761"/>
            </a:xfrm>
            <a:prstGeom prst="rightArrow">
              <a:avLst>
                <a:gd name="adj1" fmla="val 60000"/>
                <a:gd name="adj2" fmla="val 50000"/>
              </a:avLst>
            </a:prstGeom>
            <a:solidFill>
              <a:srgbClr val="F8D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57;p9">
              <a:extLst>
                <a:ext uri="{FF2B5EF4-FFF2-40B4-BE49-F238E27FC236}">
                  <a16:creationId xmlns:a16="http://schemas.microsoft.com/office/drawing/2014/main" id="{DB6CE359-5628-848D-EAFC-7B512BF78D76}"/>
                </a:ext>
              </a:extLst>
            </p:cNvPr>
            <p:cNvSpPr txBox="1"/>
            <p:nvPr/>
          </p:nvSpPr>
          <p:spPr>
            <a:xfrm>
              <a:off x="9555703" y="304583"/>
              <a:ext cx="301910" cy="15465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000"/>
                <a:buFont typeface="Roboto Condensed"/>
                <a:buNone/>
              </a:pPr>
              <a:endParaRPr sz="1000">
                <a:solidFill>
                  <a:schemeClr val="lt1"/>
                </a:solidFill>
                <a:latin typeface="Roboto Condensed"/>
                <a:ea typeface="Roboto Condensed"/>
                <a:cs typeface="Roboto Condensed"/>
                <a:sym typeface="Roboto Condensed"/>
              </a:endParaRPr>
            </a:p>
          </p:txBody>
        </p:sp>
        <p:sp>
          <p:nvSpPr>
            <p:cNvPr id="264" name="Google Shape;858;p9">
              <a:extLst>
                <a:ext uri="{FF2B5EF4-FFF2-40B4-BE49-F238E27FC236}">
                  <a16:creationId xmlns:a16="http://schemas.microsoft.com/office/drawing/2014/main" id="{94EFB6E2-D0A7-C9A2-61E4-2005D798A622}"/>
                </a:ext>
              </a:extLst>
            </p:cNvPr>
            <p:cNvSpPr/>
            <p:nvPr/>
          </p:nvSpPr>
          <p:spPr>
            <a:xfrm>
              <a:off x="10092361" y="132798"/>
              <a:ext cx="966325" cy="747341"/>
            </a:xfrm>
            <a:prstGeom prst="roundRect">
              <a:avLst>
                <a:gd name="adj" fmla="val 10000"/>
              </a:avLst>
            </a:prstGeom>
            <a:solidFill>
              <a:schemeClr val="accent5">
                <a:alpha val="4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59;p9">
              <a:extLst>
                <a:ext uri="{FF2B5EF4-FFF2-40B4-BE49-F238E27FC236}">
                  <a16:creationId xmlns:a16="http://schemas.microsoft.com/office/drawing/2014/main" id="{F0513D86-913F-1EF0-3B46-65270B37A2D4}"/>
                </a:ext>
              </a:extLst>
            </p:cNvPr>
            <p:cNvSpPr txBox="1"/>
            <p:nvPr/>
          </p:nvSpPr>
          <p:spPr>
            <a:xfrm>
              <a:off x="10092361" y="132798"/>
              <a:ext cx="966325" cy="498227"/>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a:solidFill>
                    <a:schemeClr val="lt1"/>
                  </a:solidFill>
                  <a:latin typeface="Roboto Condensed"/>
                  <a:ea typeface="Roboto Condensed"/>
                  <a:cs typeface="Roboto Condensed"/>
                  <a:sym typeface="Roboto Condensed"/>
                </a:rPr>
                <a:t>Oct 2021</a:t>
              </a:r>
              <a:endParaRPr/>
            </a:p>
          </p:txBody>
        </p:sp>
        <p:sp>
          <p:nvSpPr>
            <p:cNvPr id="266" name="Google Shape;860;p9">
              <a:extLst>
                <a:ext uri="{FF2B5EF4-FFF2-40B4-BE49-F238E27FC236}">
                  <a16:creationId xmlns:a16="http://schemas.microsoft.com/office/drawing/2014/main" id="{3D1841F9-9542-11F2-6060-AD896E917E36}"/>
                </a:ext>
              </a:extLst>
            </p:cNvPr>
            <p:cNvSpPr/>
            <p:nvPr/>
          </p:nvSpPr>
          <p:spPr>
            <a:xfrm>
              <a:off x="10184575" y="806680"/>
              <a:ext cx="1205999" cy="467998"/>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61;p9">
              <a:extLst>
                <a:ext uri="{FF2B5EF4-FFF2-40B4-BE49-F238E27FC236}">
                  <a16:creationId xmlns:a16="http://schemas.microsoft.com/office/drawing/2014/main" id="{E2732B56-0E9F-DAAC-F44E-DE00C9347326}"/>
                </a:ext>
              </a:extLst>
            </p:cNvPr>
            <p:cNvSpPr txBox="1"/>
            <p:nvPr/>
          </p:nvSpPr>
          <p:spPr>
            <a:xfrm>
              <a:off x="10198282" y="820387"/>
              <a:ext cx="1178585" cy="440584"/>
            </a:xfrm>
            <a:prstGeom prst="rect">
              <a:avLst/>
            </a:prstGeom>
            <a:noFill/>
            <a:ln>
              <a:noFill/>
            </a:ln>
          </p:spPr>
          <p:txBody>
            <a:bodyPr spcFirstLastPara="1" wrap="square" lIns="113775" tIns="113775" rIns="113775" bIns="113775" anchor="t" anchorCtr="0">
              <a:noAutofit/>
            </a:bodyPr>
            <a:lstStyle/>
            <a:p>
              <a:pPr marL="171450" marR="0" lvl="1" indent="-171450" algn="l" rtl="0">
                <a:lnSpc>
                  <a:spcPct val="90000"/>
                </a:lnSpc>
                <a:spcBef>
                  <a:spcPts val="0"/>
                </a:spcBef>
                <a:spcAft>
                  <a:spcPts val="0"/>
                </a:spcAft>
                <a:buClr>
                  <a:schemeClr val="dk1"/>
                </a:buClr>
                <a:buSzPts val="1600"/>
                <a:buFont typeface="Roboto Condensed"/>
                <a:buNone/>
              </a:pPr>
              <a:r>
                <a:rPr lang="en-US" sz="1600" b="0" i="0" u="none" strike="noStrike" cap="none">
                  <a:solidFill>
                    <a:schemeClr val="dk1"/>
                  </a:solidFill>
                  <a:latin typeface="Roboto Condensed"/>
                  <a:ea typeface="Roboto Condensed"/>
                  <a:cs typeface="Roboto Condensed"/>
                  <a:sym typeface="Roboto Condensed"/>
                </a:rPr>
                <a:t>Python 3.10</a:t>
              </a:r>
              <a:endParaRPr sz="1600" b="0" i="0" u="none" strike="noStrike" cap="none">
                <a:solidFill>
                  <a:schemeClr val="dk1"/>
                </a:solidFill>
                <a:latin typeface="Roboto Condensed"/>
                <a:ea typeface="Roboto Condensed"/>
                <a:cs typeface="Roboto Condensed"/>
                <a:sym typeface="Roboto Condensed"/>
              </a:endParaRPr>
            </a:p>
          </p:txBody>
        </p:sp>
      </p:grpSp>
      <p:grpSp>
        <p:nvGrpSpPr>
          <p:cNvPr id="268" name="Google Shape;865;p9">
            <a:extLst>
              <a:ext uri="{FF2B5EF4-FFF2-40B4-BE49-F238E27FC236}">
                <a16:creationId xmlns:a16="http://schemas.microsoft.com/office/drawing/2014/main" id="{BFF1BBE7-869E-39A2-9B79-18E94B4AE8D5}"/>
              </a:ext>
            </a:extLst>
          </p:cNvPr>
          <p:cNvGrpSpPr/>
          <p:nvPr/>
        </p:nvGrpSpPr>
        <p:grpSpPr>
          <a:xfrm>
            <a:off x="415973" y="5396790"/>
            <a:ext cx="930967" cy="748800"/>
            <a:chOff x="10474241" y="207230"/>
            <a:chExt cx="930967" cy="725760"/>
          </a:xfrm>
        </p:grpSpPr>
        <p:sp>
          <p:nvSpPr>
            <p:cNvPr id="269" name="Google Shape;866;p9">
              <a:extLst>
                <a:ext uri="{FF2B5EF4-FFF2-40B4-BE49-F238E27FC236}">
                  <a16:creationId xmlns:a16="http://schemas.microsoft.com/office/drawing/2014/main" id="{9BAEEFAA-A296-0651-3028-EB156278E9FD}"/>
                </a:ext>
              </a:extLst>
            </p:cNvPr>
            <p:cNvSpPr/>
            <p:nvPr/>
          </p:nvSpPr>
          <p:spPr>
            <a:xfrm>
              <a:off x="10474241" y="207230"/>
              <a:ext cx="930967" cy="725760"/>
            </a:xfrm>
            <a:prstGeom prst="roundRect">
              <a:avLst>
                <a:gd name="adj" fmla="val 10000"/>
              </a:avLst>
            </a:prstGeom>
            <a:solidFill>
              <a:schemeClr val="accent5">
                <a:alpha val="4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67;p9">
              <a:extLst>
                <a:ext uri="{FF2B5EF4-FFF2-40B4-BE49-F238E27FC236}">
                  <a16:creationId xmlns:a16="http://schemas.microsoft.com/office/drawing/2014/main" id="{373F2722-7D20-2677-543F-8459240DEF23}"/>
                </a:ext>
              </a:extLst>
            </p:cNvPr>
            <p:cNvSpPr txBox="1"/>
            <p:nvPr/>
          </p:nvSpPr>
          <p:spPr>
            <a:xfrm>
              <a:off x="10474241" y="207230"/>
              <a:ext cx="930967" cy="446864"/>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dirty="0">
                  <a:solidFill>
                    <a:schemeClr val="lt1"/>
                  </a:solidFill>
                  <a:latin typeface="Roboto Condensed"/>
                  <a:ea typeface="Roboto Condensed"/>
                  <a:cs typeface="Roboto Condensed"/>
                  <a:sym typeface="Roboto Condensed"/>
                </a:rPr>
                <a:t>Oct 2022</a:t>
              </a:r>
              <a:endParaRPr dirty="0"/>
            </a:p>
          </p:txBody>
        </p:sp>
      </p:grpSp>
      <p:grpSp>
        <p:nvGrpSpPr>
          <p:cNvPr id="271" name="Google Shape;865;p9">
            <a:extLst>
              <a:ext uri="{FF2B5EF4-FFF2-40B4-BE49-F238E27FC236}">
                <a16:creationId xmlns:a16="http://schemas.microsoft.com/office/drawing/2014/main" id="{6391BE2E-5D17-7C59-00D7-7498642C5D47}"/>
              </a:ext>
            </a:extLst>
          </p:cNvPr>
          <p:cNvGrpSpPr/>
          <p:nvPr/>
        </p:nvGrpSpPr>
        <p:grpSpPr>
          <a:xfrm>
            <a:off x="2064478" y="5384471"/>
            <a:ext cx="930967" cy="748800"/>
            <a:chOff x="10474241" y="207230"/>
            <a:chExt cx="930967" cy="725760"/>
          </a:xfrm>
        </p:grpSpPr>
        <p:sp>
          <p:nvSpPr>
            <p:cNvPr id="272" name="Google Shape;866;p9">
              <a:extLst>
                <a:ext uri="{FF2B5EF4-FFF2-40B4-BE49-F238E27FC236}">
                  <a16:creationId xmlns:a16="http://schemas.microsoft.com/office/drawing/2014/main" id="{32E8DEF5-28F5-BD2A-3104-5FC655C2F011}"/>
                </a:ext>
              </a:extLst>
            </p:cNvPr>
            <p:cNvSpPr/>
            <p:nvPr/>
          </p:nvSpPr>
          <p:spPr>
            <a:xfrm>
              <a:off x="10474241" y="207230"/>
              <a:ext cx="930967" cy="725760"/>
            </a:xfrm>
            <a:prstGeom prst="roundRect">
              <a:avLst>
                <a:gd name="adj" fmla="val 10000"/>
              </a:avLst>
            </a:prstGeom>
            <a:solidFill>
              <a:schemeClr val="accent5">
                <a:alpha val="4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67;p9">
              <a:extLst>
                <a:ext uri="{FF2B5EF4-FFF2-40B4-BE49-F238E27FC236}">
                  <a16:creationId xmlns:a16="http://schemas.microsoft.com/office/drawing/2014/main" id="{8CD65601-5C83-C4ED-4426-8640CCB4DDB3}"/>
                </a:ext>
              </a:extLst>
            </p:cNvPr>
            <p:cNvSpPr txBox="1"/>
            <p:nvPr/>
          </p:nvSpPr>
          <p:spPr>
            <a:xfrm>
              <a:off x="10474241" y="207230"/>
              <a:ext cx="930967" cy="446864"/>
            </a:xfrm>
            <a:prstGeom prst="rect">
              <a:avLst/>
            </a:prstGeom>
            <a:noFill/>
            <a:ln>
              <a:noFill/>
            </a:ln>
          </p:spPr>
          <p:txBody>
            <a:bodyPr spcFirstLastPara="1" wrap="square" lIns="128000" tIns="128000" rIns="128000" bIns="68575" anchor="t" anchorCtr="0">
              <a:noAutofit/>
            </a:bodyPr>
            <a:lstStyle/>
            <a:p>
              <a:pPr marL="0" marR="0" lvl="0" indent="0" algn="l" rtl="0">
                <a:lnSpc>
                  <a:spcPct val="90000"/>
                </a:lnSpc>
                <a:spcBef>
                  <a:spcPts val="0"/>
                </a:spcBef>
                <a:spcAft>
                  <a:spcPts val="0"/>
                </a:spcAft>
                <a:buClr>
                  <a:schemeClr val="lt1"/>
                </a:buClr>
                <a:buSzPts val="1800"/>
                <a:buFont typeface="Roboto Condensed"/>
                <a:buNone/>
              </a:pPr>
              <a:r>
                <a:rPr lang="en-US" sz="1800" dirty="0">
                  <a:solidFill>
                    <a:schemeClr val="lt1"/>
                  </a:solidFill>
                  <a:latin typeface="Roboto Condensed"/>
                  <a:ea typeface="Roboto Condensed"/>
                  <a:cs typeface="Roboto Condensed"/>
                  <a:sym typeface="Roboto Condensed"/>
                </a:rPr>
                <a:t>Oct 2023</a:t>
              </a:r>
              <a:endParaRPr dirty="0"/>
            </a:p>
          </p:txBody>
        </p:sp>
      </p:grpSp>
      <p:grpSp>
        <p:nvGrpSpPr>
          <p:cNvPr id="274" name="Google Shape;868;p9">
            <a:extLst>
              <a:ext uri="{FF2B5EF4-FFF2-40B4-BE49-F238E27FC236}">
                <a16:creationId xmlns:a16="http://schemas.microsoft.com/office/drawing/2014/main" id="{8646D8FD-65D5-B76F-6505-47BD4744BD3F}"/>
              </a:ext>
            </a:extLst>
          </p:cNvPr>
          <p:cNvGrpSpPr/>
          <p:nvPr/>
        </p:nvGrpSpPr>
        <p:grpSpPr>
          <a:xfrm>
            <a:off x="587207" y="6033141"/>
            <a:ext cx="1586204" cy="321079"/>
            <a:chOff x="10664921" y="895826"/>
            <a:chExt cx="930967" cy="420941"/>
          </a:xfrm>
        </p:grpSpPr>
        <p:sp>
          <p:nvSpPr>
            <p:cNvPr id="275" name="Google Shape;869;p9">
              <a:extLst>
                <a:ext uri="{FF2B5EF4-FFF2-40B4-BE49-F238E27FC236}">
                  <a16:creationId xmlns:a16="http://schemas.microsoft.com/office/drawing/2014/main" id="{6544E3E4-1C5E-8934-4100-FDDE56E839A5}"/>
                </a:ext>
              </a:extLst>
            </p:cNvPr>
            <p:cNvSpPr/>
            <p:nvPr/>
          </p:nvSpPr>
          <p:spPr>
            <a:xfrm>
              <a:off x="10664921" y="895826"/>
              <a:ext cx="930967" cy="420941"/>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70;p9">
              <a:extLst>
                <a:ext uri="{FF2B5EF4-FFF2-40B4-BE49-F238E27FC236}">
                  <a16:creationId xmlns:a16="http://schemas.microsoft.com/office/drawing/2014/main" id="{D1782A0B-EA8C-2251-23F6-A4284108A2A5}"/>
                </a:ext>
              </a:extLst>
            </p:cNvPr>
            <p:cNvSpPr txBox="1"/>
            <p:nvPr/>
          </p:nvSpPr>
          <p:spPr>
            <a:xfrm>
              <a:off x="10677250" y="908155"/>
              <a:ext cx="906309" cy="396283"/>
            </a:xfrm>
            <a:prstGeom prst="rect">
              <a:avLst/>
            </a:prstGeom>
            <a:noFill/>
            <a:ln>
              <a:noFill/>
            </a:ln>
          </p:spPr>
          <p:txBody>
            <a:bodyPr spcFirstLastPara="1" wrap="square" lIns="56875" tIns="56875" rIns="56875" bIns="56875" anchor="t" anchorCtr="0">
              <a:noAutofit/>
            </a:bodyPr>
            <a:lstStyle/>
            <a:p>
              <a:pPr marL="57150" marR="0" lvl="1" indent="-57150" algn="l" rtl="0">
                <a:lnSpc>
                  <a:spcPct val="90000"/>
                </a:lnSpc>
                <a:spcBef>
                  <a:spcPts val="0"/>
                </a:spcBef>
                <a:spcAft>
                  <a:spcPts val="0"/>
                </a:spcAft>
                <a:buClr>
                  <a:schemeClr val="dk1"/>
                </a:buClr>
                <a:buSzPts val="1600"/>
                <a:buFont typeface="Roboto Condensed"/>
                <a:buNone/>
              </a:pPr>
              <a:r>
                <a:rPr lang="en-US" sz="1600" b="0" i="0" u="none" strike="noStrike" cap="none" dirty="0">
                  <a:solidFill>
                    <a:schemeClr val="dk1"/>
                  </a:solidFill>
                  <a:latin typeface="Roboto Condensed"/>
                  <a:ea typeface="Roboto Condensed"/>
                  <a:cs typeface="Roboto Condensed"/>
                  <a:sym typeface="Roboto Condensed"/>
                </a:rPr>
                <a:t>Python 3.11</a:t>
              </a:r>
              <a:endParaRPr sz="1600" b="0" i="0" u="none" strike="noStrike" cap="none" dirty="0">
                <a:solidFill>
                  <a:schemeClr val="dk1"/>
                </a:solidFill>
                <a:latin typeface="Roboto Condensed"/>
                <a:ea typeface="Roboto Condensed"/>
                <a:cs typeface="Roboto Condensed"/>
                <a:sym typeface="Roboto Condensed"/>
              </a:endParaRPr>
            </a:p>
          </p:txBody>
        </p:sp>
      </p:grpSp>
      <p:grpSp>
        <p:nvGrpSpPr>
          <p:cNvPr id="277" name="Google Shape;868;p9">
            <a:extLst>
              <a:ext uri="{FF2B5EF4-FFF2-40B4-BE49-F238E27FC236}">
                <a16:creationId xmlns:a16="http://schemas.microsoft.com/office/drawing/2014/main" id="{E727611A-F23C-0D77-DF5B-54CCA7EDFB27}"/>
              </a:ext>
            </a:extLst>
          </p:cNvPr>
          <p:cNvGrpSpPr/>
          <p:nvPr/>
        </p:nvGrpSpPr>
        <p:grpSpPr>
          <a:xfrm>
            <a:off x="2341985" y="6033068"/>
            <a:ext cx="1586204" cy="321079"/>
            <a:chOff x="10664921" y="895826"/>
            <a:chExt cx="930967" cy="420941"/>
          </a:xfrm>
        </p:grpSpPr>
        <p:sp>
          <p:nvSpPr>
            <p:cNvPr id="278" name="Google Shape;869;p9">
              <a:extLst>
                <a:ext uri="{FF2B5EF4-FFF2-40B4-BE49-F238E27FC236}">
                  <a16:creationId xmlns:a16="http://schemas.microsoft.com/office/drawing/2014/main" id="{EEED5D8C-A334-514A-D766-44C93576A99D}"/>
                </a:ext>
              </a:extLst>
            </p:cNvPr>
            <p:cNvSpPr/>
            <p:nvPr/>
          </p:nvSpPr>
          <p:spPr>
            <a:xfrm>
              <a:off x="10664921" y="895826"/>
              <a:ext cx="930967" cy="420941"/>
            </a:xfrm>
            <a:prstGeom prst="roundRect">
              <a:avLst>
                <a:gd name="adj" fmla="val 10000"/>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70;p9">
              <a:extLst>
                <a:ext uri="{FF2B5EF4-FFF2-40B4-BE49-F238E27FC236}">
                  <a16:creationId xmlns:a16="http://schemas.microsoft.com/office/drawing/2014/main" id="{32EE922E-ACD1-7881-D57F-68D8910623CB}"/>
                </a:ext>
              </a:extLst>
            </p:cNvPr>
            <p:cNvSpPr txBox="1"/>
            <p:nvPr/>
          </p:nvSpPr>
          <p:spPr>
            <a:xfrm>
              <a:off x="10677250" y="908155"/>
              <a:ext cx="906309" cy="396283"/>
            </a:xfrm>
            <a:prstGeom prst="rect">
              <a:avLst/>
            </a:prstGeom>
            <a:noFill/>
            <a:ln>
              <a:noFill/>
            </a:ln>
          </p:spPr>
          <p:txBody>
            <a:bodyPr spcFirstLastPara="1" wrap="square" lIns="56875" tIns="56875" rIns="56875" bIns="56875" anchor="t" anchorCtr="0">
              <a:noAutofit/>
            </a:bodyPr>
            <a:lstStyle/>
            <a:p>
              <a:pPr marL="57150" marR="0" lvl="1" indent="-57150" algn="l" rtl="0">
                <a:lnSpc>
                  <a:spcPct val="90000"/>
                </a:lnSpc>
                <a:spcBef>
                  <a:spcPts val="0"/>
                </a:spcBef>
                <a:spcAft>
                  <a:spcPts val="0"/>
                </a:spcAft>
                <a:buClr>
                  <a:schemeClr val="dk1"/>
                </a:buClr>
                <a:buSzPts val="1600"/>
                <a:buFont typeface="Roboto Condensed"/>
                <a:buNone/>
              </a:pPr>
              <a:r>
                <a:rPr lang="en-US" sz="1600" b="0" i="0" u="none" strike="noStrike" cap="none" dirty="0">
                  <a:solidFill>
                    <a:schemeClr val="dk1"/>
                  </a:solidFill>
                  <a:latin typeface="Roboto Condensed"/>
                  <a:ea typeface="Roboto Condensed"/>
                  <a:cs typeface="Roboto Condensed"/>
                  <a:sym typeface="Roboto Condensed"/>
                </a:rPr>
                <a:t>Python 3.12</a:t>
              </a:r>
              <a:endParaRPr sz="1600" b="0" i="0" u="none" strike="noStrike" cap="none" dirty="0">
                <a:solidFill>
                  <a:schemeClr val="dk1"/>
                </a:solidFill>
                <a:latin typeface="Roboto Condensed"/>
                <a:ea typeface="Roboto Condensed"/>
                <a:cs typeface="Roboto Condensed"/>
                <a:sym typeface="Roboto Condensed"/>
              </a:endParaRPr>
            </a:p>
          </p:txBody>
        </p:sp>
      </p:grpSp>
    </p:spTree>
    <p:extLst>
      <p:ext uri="{BB962C8B-B14F-4D97-AF65-F5344CB8AC3E}">
        <p14:creationId xmlns:p14="http://schemas.microsoft.com/office/powerpoint/2010/main" val="291020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100DC-46F7-CEC6-DB6C-406838128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E5EF93-5B65-5356-4AE0-B9A2D2CFE470}"/>
              </a:ext>
            </a:extLst>
          </p:cNvPr>
          <p:cNvSpPr>
            <a:spLocks noGrp="1"/>
          </p:cNvSpPr>
          <p:nvPr>
            <p:ph type="title"/>
          </p:nvPr>
        </p:nvSpPr>
        <p:spPr/>
        <p:txBody>
          <a:bodyPr>
            <a:normAutofit/>
          </a:bodyPr>
          <a:lstStyle/>
          <a:p>
            <a:r>
              <a:rPr lang="en-IN" sz="3600" dirty="0"/>
              <a:t>Uses</a:t>
            </a:r>
            <a:endParaRPr lang="en-US" sz="3600" dirty="0"/>
          </a:p>
        </p:txBody>
      </p:sp>
      <p:sp>
        <p:nvSpPr>
          <p:cNvPr id="3" name="Content Placeholder 2">
            <a:extLst>
              <a:ext uri="{FF2B5EF4-FFF2-40B4-BE49-F238E27FC236}">
                <a16:creationId xmlns:a16="http://schemas.microsoft.com/office/drawing/2014/main" id="{86051EF6-E3C7-27D0-BE8B-FB62EE1590C1}"/>
              </a:ext>
            </a:extLst>
          </p:cNvPr>
          <p:cNvSpPr>
            <a:spLocks noGrp="1"/>
          </p:cNvSpPr>
          <p:nvPr>
            <p:ph idx="1"/>
          </p:nvPr>
        </p:nvSpPr>
        <p:spPr/>
        <p:txBody>
          <a:bodyPr/>
          <a:lstStyle/>
          <a:p>
            <a:r>
              <a:rPr lang="en-US" dirty="0"/>
              <a:t>Python has its </a:t>
            </a:r>
            <a:r>
              <a:rPr lang="en-US" dirty="0">
                <a:solidFill>
                  <a:srgbClr val="C62827"/>
                </a:solidFill>
              </a:rPr>
              <a:t>application </a:t>
            </a:r>
            <a:r>
              <a:rPr lang="en-US" dirty="0"/>
              <a:t>in every aspect of life which involve technology.</a:t>
            </a:r>
          </a:p>
          <a:p>
            <a:r>
              <a:rPr lang="en-US" dirty="0"/>
              <a:t>It also acts as a </a:t>
            </a:r>
            <a:r>
              <a:rPr lang="en-US" dirty="0">
                <a:solidFill>
                  <a:srgbClr val="C62827"/>
                </a:solidFill>
              </a:rPr>
              <a:t>supporting pillar </a:t>
            </a:r>
            <a:r>
              <a:rPr lang="en-US" dirty="0"/>
              <a:t>in </a:t>
            </a:r>
            <a:r>
              <a:rPr lang="en-US" dirty="0">
                <a:solidFill>
                  <a:srgbClr val="C62827"/>
                </a:solidFill>
              </a:rPr>
              <a:t>any field </a:t>
            </a:r>
            <a:r>
              <a:rPr lang="en-US" dirty="0"/>
              <a:t>like machine learning, data science, big data, artificial intelligence, data analytics, data visualization or programming different applications.</a:t>
            </a:r>
          </a:p>
          <a:p>
            <a:r>
              <a:rPr lang="en-US" dirty="0"/>
              <a:t>It is commonly used in web, desktop, scientific, game or any application development with other collaborative platforms. </a:t>
            </a:r>
          </a:p>
          <a:p>
            <a:r>
              <a:rPr lang="en-US" dirty="0">
                <a:solidFill>
                  <a:srgbClr val="C62827"/>
                </a:solidFill>
              </a:rPr>
              <a:t>Top apps </a:t>
            </a:r>
            <a:r>
              <a:rPr lang="en-US" dirty="0"/>
              <a:t>made using Python include Instagram, YouTube, Spotify, Drop box, Reddit, Pinterest, Uber, Quora, Amazon, Netflix, Instacart, </a:t>
            </a:r>
            <a:r>
              <a:rPr lang="en-US" dirty="0" err="1"/>
              <a:t>Bitly</a:t>
            </a:r>
            <a:r>
              <a:rPr lang="en-US" dirty="0"/>
              <a:t>, Facebook (Meta), Mozilla Firefox and is also popular with </a:t>
            </a:r>
            <a:r>
              <a:rPr lang="en-US" dirty="0">
                <a:solidFill>
                  <a:srgbClr val="C62827"/>
                </a:solidFill>
              </a:rPr>
              <a:t>top organizations </a:t>
            </a:r>
            <a:r>
              <a:rPr lang="en-US" dirty="0"/>
              <a:t>like Google, Yahoo, Microsoft, Cisco, etc.</a:t>
            </a:r>
          </a:p>
          <a:p>
            <a:r>
              <a:rPr lang="en-US" dirty="0"/>
              <a:t>Python contains </a:t>
            </a:r>
            <a:r>
              <a:rPr lang="en-US" dirty="0">
                <a:solidFill>
                  <a:srgbClr val="C62827"/>
                </a:solidFill>
              </a:rPr>
              <a:t>vast libraries and frameworks </a:t>
            </a:r>
            <a:r>
              <a:rPr lang="en-US" dirty="0"/>
              <a:t>which for almost every technical field which are widely used by developers to make their application development easy so that they can focus on application logic.</a:t>
            </a:r>
          </a:p>
          <a:p>
            <a:r>
              <a:rPr lang="en-US" dirty="0"/>
              <a:t>Different </a:t>
            </a:r>
            <a:r>
              <a:rPr lang="en-US" dirty="0">
                <a:solidFill>
                  <a:srgbClr val="C62827"/>
                </a:solidFill>
              </a:rPr>
              <a:t>Python framework’s </a:t>
            </a:r>
            <a:r>
              <a:rPr lang="en-US" dirty="0"/>
              <a:t>examples are Bottle, </a:t>
            </a:r>
            <a:r>
              <a:rPr lang="en-US" dirty="0" err="1"/>
              <a:t>CherryPy</a:t>
            </a:r>
            <a:r>
              <a:rPr lang="en-US" dirty="0"/>
              <a:t>, Flask, Django, Pyramid, Web2Py, AIOHTTP, Dash, Falcon, Growler, </a:t>
            </a:r>
            <a:r>
              <a:rPr lang="en-US" dirty="0" err="1"/>
              <a:t>CubicWeb</a:t>
            </a:r>
            <a:r>
              <a:rPr lang="en-US" dirty="0"/>
              <a:t>, </a:t>
            </a:r>
            <a:r>
              <a:rPr lang="en-US" dirty="0" err="1"/>
              <a:t>Uvloop</a:t>
            </a:r>
            <a:r>
              <a:rPr lang="en-US" dirty="0"/>
              <a:t>, </a:t>
            </a:r>
            <a:r>
              <a:rPr lang="en-US" dirty="0" err="1"/>
              <a:t>Sanic</a:t>
            </a:r>
            <a:r>
              <a:rPr lang="en-US" dirty="0"/>
              <a:t>, etc.</a:t>
            </a:r>
          </a:p>
        </p:txBody>
      </p:sp>
    </p:spTree>
    <p:extLst>
      <p:ext uri="{BB962C8B-B14F-4D97-AF65-F5344CB8AC3E}">
        <p14:creationId xmlns:p14="http://schemas.microsoft.com/office/powerpoint/2010/main" val="15055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7768</TotalTime>
  <Words>4419</Words>
  <Application>Microsoft Office PowerPoint</Application>
  <PresentationFormat>Widescreen</PresentationFormat>
  <Paragraphs>1025</Paragraphs>
  <Slides>68</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68</vt:i4>
      </vt:variant>
    </vt:vector>
  </HeadingPairs>
  <TitlesOfParts>
    <vt:vector size="80" baseType="lpstr">
      <vt:lpstr>Arial</vt:lpstr>
      <vt:lpstr>Wingdings 3</vt:lpstr>
      <vt:lpstr>Wingdings 2</vt:lpstr>
      <vt:lpstr>Roboto Condensed</vt:lpstr>
      <vt:lpstr>Calibri</vt:lpstr>
      <vt:lpstr>Wingdings</vt:lpstr>
      <vt:lpstr>Segoe UI Black</vt:lpstr>
      <vt:lpstr>Consolas</vt:lpstr>
      <vt:lpstr>Roboto Condensed Light</vt:lpstr>
      <vt:lpstr>Menlo</vt:lpstr>
      <vt:lpstr>Office Theme</vt:lpstr>
      <vt:lpstr>1_Office Theme</vt:lpstr>
      <vt:lpstr>Unit-01  Introduction to  Python</vt:lpstr>
      <vt:lpstr>PowerPoint Presentation</vt:lpstr>
      <vt:lpstr>Introduction to Python </vt:lpstr>
      <vt:lpstr>Introduction to Python</vt:lpstr>
      <vt:lpstr>History</vt:lpstr>
      <vt:lpstr>Versions</vt:lpstr>
      <vt:lpstr>Comparison</vt:lpstr>
      <vt:lpstr>Timeline</vt:lpstr>
      <vt:lpstr>Uses</vt:lpstr>
      <vt:lpstr>Applications of python</vt:lpstr>
      <vt:lpstr>Advantages of Python</vt:lpstr>
      <vt:lpstr>Advantages of Python</vt:lpstr>
      <vt:lpstr>Advantages of Python</vt:lpstr>
      <vt:lpstr>Advantages of Python</vt:lpstr>
      <vt:lpstr>Advantages of Python</vt:lpstr>
      <vt:lpstr>Disadvantages of Python</vt:lpstr>
      <vt:lpstr>Disadvantages of Python</vt:lpstr>
      <vt:lpstr>Disadvantages of Python</vt:lpstr>
      <vt:lpstr>Disadvantages of Python</vt:lpstr>
      <vt:lpstr>Installing Python</vt:lpstr>
      <vt:lpstr>Installing Python</vt:lpstr>
      <vt:lpstr>Installing Python</vt:lpstr>
      <vt:lpstr>Program Structures of Python</vt:lpstr>
      <vt:lpstr>Hello World using Python</vt:lpstr>
      <vt:lpstr>User interface and IDE</vt:lpstr>
      <vt:lpstr>Using IDEs</vt:lpstr>
      <vt:lpstr>Indentation</vt:lpstr>
      <vt:lpstr>Indentation</vt:lpstr>
      <vt:lpstr>Comments</vt:lpstr>
      <vt:lpstr>Comments</vt:lpstr>
      <vt:lpstr>Multiline Comments</vt:lpstr>
      <vt:lpstr>Reading Input</vt:lpstr>
      <vt:lpstr>input() Function</vt:lpstr>
      <vt:lpstr>Print Output</vt:lpstr>
      <vt:lpstr>print() Function</vt:lpstr>
      <vt:lpstr>Example for Input/Output operations</vt:lpstr>
      <vt:lpstr>Program 1: WAP to develop simple calculator in python</vt:lpstr>
      <vt:lpstr>Program 2: WAP to calculate simple interest</vt:lpstr>
      <vt:lpstr>Program 3: WAP to calculate area of circle.</vt:lpstr>
      <vt:lpstr>Python Data types</vt:lpstr>
      <vt:lpstr>Data types</vt:lpstr>
      <vt:lpstr>Data Structures</vt:lpstr>
      <vt:lpstr>Character Set</vt:lpstr>
      <vt:lpstr>Tokens</vt:lpstr>
      <vt:lpstr>Tokens</vt:lpstr>
      <vt:lpstr>Variables</vt:lpstr>
      <vt:lpstr>Variables in Python</vt:lpstr>
      <vt:lpstr>Example of Python variable</vt:lpstr>
      <vt:lpstr>  Numbers, Boolean, String</vt:lpstr>
      <vt:lpstr>Numbers</vt:lpstr>
      <vt:lpstr>Boolean</vt:lpstr>
      <vt:lpstr>String</vt:lpstr>
      <vt:lpstr>Operators</vt:lpstr>
      <vt:lpstr>Operators in Python</vt:lpstr>
      <vt:lpstr>Arithmetic Operators</vt:lpstr>
      <vt:lpstr>Assignment Operators</vt:lpstr>
      <vt:lpstr>Relational Operators</vt:lpstr>
      <vt:lpstr>Logical Operators</vt:lpstr>
      <vt:lpstr>Bitwise Operators</vt:lpstr>
      <vt:lpstr>Example</vt:lpstr>
      <vt:lpstr>Identity and Membership Operators</vt:lpstr>
      <vt:lpstr>Example</vt:lpstr>
      <vt:lpstr>Type Conversions</vt:lpstr>
      <vt:lpstr>Type Conversions</vt:lpstr>
      <vt:lpstr>Type Conversions</vt:lpstr>
      <vt:lpstr>Type Conversions</vt:lpstr>
      <vt:lpstr>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1131</cp:revision>
  <dcterms:created xsi:type="dcterms:W3CDTF">2020-05-01T05:09:15Z</dcterms:created>
  <dcterms:modified xsi:type="dcterms:W3CDTF">2024-12-10T15:03:16Z</dcterms:modified>
</cp:coreProperties>
</file>